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2" r:id="rId4"/>
    <p:sldMasterId id="2147483654" r:id="rId5"/>
  </p:sldMasterIdLst>
  <p:notesMasterIdLst>
    <p:notesMasterId r:id="rId14"/>
  </p:notesMasterIdLst>
  <p:handoutMasterIdLst>
    <p:handoutMasterId r:id="rId15"/>
  </p:handoutMasterIdLst>
  <p:sldIdLst>
    <p:sldId id="283" r:id="rId6"/>
    <p:sldId id="287" r:id="rId7"/>
    <p:sldId id="281" r:id="rId8"/>
    <p:sldId id="291" r:id="rId9"/>
    <p:sldId id="286" r:id="rId10"/>
    <p:sldId id="292" r:id="rId11"/>
    <p:sldId id="293" r:id="rId12"/>
    <p:sldId id="280" r:id="rId13"/>
  </p:sldIdLst>
  <p:sldSz cx="1219644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页_图片版" id="{E8D0D622-F6C6-F44A-B365-B4A5FF6195C2}">
          <p14:sldIdLst>
            <p14:sldId id="283"/>
          </p14:sldIdLst>
        </p14:section>
        <p14:section name="目录页" id="{9D221634-295C-7843-AF5C-A0CB4F229241}">
          <p14:sldIdLst>
            <p14:sldId id="287"/>
          </p14:sldIdLst>
        </p14:section>
        <p14:section name="章节页" id="{FD05EE94-C931-8C4B-83A2-004B32AA1207}">
          <p14:sldIdLst>
            <p14:sldId id="281"/>
            <p14:sldId id="291"/>
            <p14:sldId id="286"/>
            <p14:sldId id="292"/>
            <p14:sldId id="293"/>
          </p14:sldIdLst>
        </p14:section>
        <p14:section name="结束页" id="{3F9D54A7-3BE2-2540-BB4C-DFE5509085F3}">
          <p14:sldIdLst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424"/>
    <a:srgbClr val="1D1D1A"/>
    <a:srgbClr val="151515"/>
    <a:srgbClr val="C0B3BF"/>
    <a:srgbClr val="C7000B"/>
    <a:srgbClr val="575756"/>
    <a:srgbClr val="DD4654"/>
    <a:srgbClr val="F3D2D5"/>
    <a:srgbClr val="E6A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2833802-FEF1-4C79-8D5D-14CF1EAF98D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91"/>
  </p:normalViewPr>
  <p:slideViewPr>
    <p:cSldViewPr snapToGrid="0" snapToObjects="1">
      <p:cViewPr varScale="1">
        <p:scale>
          <a:sx n="97" d="100"/>
          <a:sy n="97" d="100"/>
        </p:scale>
        <p:origin x="45" y="168"/>
      </p:cViewPr>
      <p:guideLst>
        <p:guide pos="3682"/>
        <p:guide orient="horz" pos="2190"/>
        <p:guide pos="35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279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8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435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灯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0"/>
            <a:ext cx="12196799" cy="6870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page"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1033620" y="1843088"/>
            <a:ext cx="10122060" cy="3013725"/>
          </a:xfrm>
          <a:prstGeom prst="rect">
            <a:avLst/>
          </a:prstGeom>
        </p:spPr>
        <p:txBody>
          <a:bodyPr tIns="90000" bIns="90000"/>
          <a:lstStyle>
            <a:lvl1pPr marL="13970" marR="0" indent="0" algn="l" defTabSz="1188085" rtl="0" eaLnBrk="1" fontAlgn="auto" latinLnBrk="0" hangingPunct="1">
              <a:lnSpc>
                <a:spcPct val="7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+mj-lt"/>
              <a:buNone/>
              <a:defRPr sz="2200" baseline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12750" indent="-398780">
              <a:buFont typeface="+mj-lt"/>
              <a:buAutoNum type="arabicPeriod"/>
              <a:defRPr/>
            </a:lvl2pPr>
            <a:lvl3pPr marL="13970" indent="0">
              <a:buFont typeface="+mj-lt"/>
              <a:buNone/>
              <a:defRPr sz="22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3970" indent="0">
              <a:buFont typeface="+mj-lt"/>
              <a:buNone/>
              <a:defRPr sz="22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13970" indent="0">
              <a:buFont typeface="+mj-lt"/>
              <a:buNone/>
              <a:defRPr sz="22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marL="13970" marR="0" lvl="0" indent="0" algn="l" defTabSz="1188085" rtl="0" eaLnBrk="1" fontAlgn="auto" latinLnBrk="0" hangingPunct="1">
              <a:lnSpc>
                <a:spcPct val="7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+mj-lt"/>
              <a:buNone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单击此处添加文本</a:t>
            </a:r>
            <a:r>
              <a:rPr lang="en-US" altLang="zh-CN" dirty="0" smtClean="0"/>
              <a:t>/Click to edit</a:t>
            </a:r>
            <a:endParaRPr lang="en-US" altLang="zh-CN" dirty="0"/>
          </a:p>
        </p:txBody>
      </p:sp>
      <p:cxnSp>
        <p:nvCxnSpPr>
          <p:cNvPr id="3" name="直线连接符 14"/>
          <p:cNvCxnSpPr/>
          <p:nvPr userDrawn="1"/>
        </p:nvCxnSpPr>
        <p:spPr>
          <a:xfrm flipH="1">
            <a:off x="1029918" y="1349255"/>
            <a:ext cx="885967" cy="0"/>
          </a:xfrm>
          <a:prstGeom prst="line">
            <a:avLst/>
          </a:prstGeom>
          <a:ln w="28575">
            <a:solidFill>
              <a:srgbClr val="C7000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9175" y="456134"/>
            <a:ext cx="10740640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93725" indent="0" algn="ctr">
              <a:buNone/>
              <a:defRPr sz="2600"/>
            </a:lvl2pPr>
            <a:lvl3pPr marL="1188085" indent="0" algn="ctr">
              <a:buNone/>
              <a:defRPr sz="2340"/>
            </a:lvl3pPr>
            <a:lvl4pPr marL="1781810" indent="0" algn="ctr">
              <a:buNone/>
              <a:defRPr sz="2080"/>
            </a:lvl4pPr>
            <a:lvl5pPr marL="2375535" indent="0" algn="ctr">
              <a:buNone/>
              <a:defRPr sz="2080"/>
            </a:lvl5pPr>
            <a:lvl6pPr marL="2969260" indent="0" algn="ctr">
              <a:buNone/>
              <a:defRPr sz="2080"/>
            </a:lvl6pPr>
            <a:lvl7pPr marL="3563620" indent="0" algn="ctr">
              <a:buNone/>
              <a:defRPr sz="2080"/>
            </a:lvl7pPr>
            <a:lvl8pPr marL="4157345" indent="0" algn="ctr">
              <a:buNone/>
              <a:defRPr sz="2080"/>
            </a:lvl8pPr>
            <a:lvl9pPr marL="4751070" indent="0" algn="ctr">
              <a:buNone/>
              <a:defRPr sz="2080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36908" y="1501989"/>
            <a:ext cx="10733557" cy="4690459"/>
          </a:xfrm>
          <a:prstGeom prst="rect">
            <a:avLst/>
          </a:prstGeom>
        </p:spPr>
        <p:txBody>
          <a:bodyPr lIns="0" tIns="0" rIns="0" bIns="0"/>
          <a:lstStyle>
            <a:lvl1pPr marL="12065" indent="0">
              <a:lnSpc>
                <a:spcPct val="100000"/>
              </a:lnSpc>
              <a:spcBef>
                <a:spcPts val="0"/>
              </a:spcBef>
              <a:buFontTx/>
              <a:buNone/>
              <a:tabLst>
                <a:tab pos="1208405" algn="ctr"/>
              </a:tabLst>
              <a:defRPr sz="1800" baseline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525780" indent="-171450">
              <a:buFont typeface="Arial" panose="020B0604020202020204" pitchFamily="34" charset="0"/>
              <a:buChar char="•"/>
              <a:tabLst>
                <a:tab pos="1208405" algn="ctr"/>
              </a:tabLst>
              <a:defRPr sz="1300" baseline="0"/>
            </a:lvl2pPr>
            <a:lvl3pPr marL="525780" indent="-171450">
              <a:buFont typeface="Arial" panose="020B0604020202020204" pitchFamily="34" charset="0"/>
              <a:buChar char="•"/>
              <a:tabLst>
                <a:tab pos="1208405" algn="ctr"/>
              </a:tabLst>
              <a:defRPr sz="1300" baseline="0"/>
            </a:lvl3pPr>
            <a:lvl4pPr marL="525780" indent="-171450">
              <a:buFont typeface="Arial" panose="020B0604020202020204" pitchFamily="34" charset="0"/>
              <a:buChar char="•"/>
              <a:tabLst>
                <a:tab pos="1208405" algn="ctr"/>
              </a:tabLst>
              <a:defRPr sz="1300" baseline="0"/>
            </a:lvl4pPr>
            <a:lvl5pPr marL="525780" indent="-171450">
              <a:buFont typeface="Arial" panose="020B0604020202020204" pitchFamily="34" charset="0"/>
              <a:buChar char="•"/>
              <a:tabLst>
                <a:tab pos="1208405" algn="ctr"/>
              </a:tabLst>
              <a:defRPr sz="1300" baseline="0"/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940" dirty="0">
                <a:solidFill>
                  <a:schemeClr val="bg2"/>
                </a:solidFill>
              </a:rPr>
              <a:t>Thank you.</a:t>
            </a:r>
            <a:endParaRPr lang="en-US" sz="494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909309" y="6270651"/>
            <a:ext cx="1982316" cy="1536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636" y="5964405"/>
            <a:ext cx="2256881" cy="4834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chemeClr val="bg2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8085" rtl="0" eaLnBrk="1" latinLnBrk="0" hangingPunct="1">
        <a:lnSpc>
          <a:spcPct val="90000"/>
        </a:lnSpc>
        <a:spcBef>
          <a:spcPct val="0"/>
        </a:spcBef>
        <a:buNone/>
        <a:defRPr sz="57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180" indent="-297180" algn="l" defTabSz="1188085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Char char="•"/>
        <a:defRPr sz="3635" kern="1200">
          <a:solidFill>
            <a:schemeClr val="tx1"/>
          </a:solidFill>
          <a:latin typeface="+mn-lt"/>
          <a:ea typeface="+mn-ea"/>
          <a:cs typeface="+mn-cs"/>
        </a:defRPr>
      </a:lvl1pPr>
      <a:lvl2pPr marL="89090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48463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7835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67271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86016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45452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504825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8808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78181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553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296926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56362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15734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475107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095467" y="6356939"/>
            <a:ext cx="1463467" cy="24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b="0" baseline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Huawei Confidential</a:t>
            </a:r>
            <a:endParaRPr lang="en-US" sz="975" b="0" baseline="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34131" y="6402806"/>
            <a:ext cx="499729" cy="1502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909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837181-38C6-AD4F-B8BA-B444770388BB}" type="slidenum">
              <a:rPr lang="en-US" sz="975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fld>
            <a:endParaRPr lang="en-US" sz="975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12216278" y="2931937"/>
            <a:ext cx="1982916" cy="3934682"/>
            <a:chOff x="12216278" y="2262477"/>
            <a:chExt cx="1982916" cy="4604143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2315635" y="2262477"/>
              <a:ext cx="1883559" cy="692624"/>
              <a:chOff x="12315635" y="2207613"/>
              <a:chExt cx="1883559" cy="692624"/>
            </a:xfrm>
          </p:grpSpPr>
          <p:sp>
            <p:nvSpPr>
              <p:cNvPr id="44" name="矩形 5"/>
              <p:cNvSpPr/>
              <p:nvPr userDrawn="1"/>
            </p:nvSpPr>
            <p:spPr>
              <a:xfrm>
                <a:off x="12315635" y="2401808"/>
                <a:ext cx="911019" cy="498429"/>
              </a:xfrm>
              <a:prstGeom prst="rect">
                <a:avLst/>
              </a:prstGeom>
              <a:solidFill>
                <a:srgbClr val="C81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kumimoji="1" lang="en-US" altLang="en-US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ANTONE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186C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 200/16/46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9"/>
              <p:cNvSpPr/>
              <p:nvPr userDrawn="1"/>
            </p:nvSpPr>
            <p:spPr>
              <a:xfrm>
                <a:off x="13288175" y="2401808"/>
                <a:ext cx="911019" cy="498429"/>
              </a:xfrm>
              <a:prstGeom prst="rect">
                <a:avLst/>
              </a:prstGeom>
              <a:solidFill>
                <a:srgbClr val="C700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kumimoji="1" lang="en-US" altLang="en-US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ANTONE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185C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 199/0/11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31"/>
              <p:cNvSpPr txBox="1"/>
              <p:nvPr userDrawn="1"/>
            </p:nvSpPr>
            <p:spPr>
              <a:xfrm>
                <a:off x="12326898" y="2207613"/>
                <a:ext cx="38472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kumimoji="1" lang="zh-CN" altLang="en-US" sz="1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品牌色</a:t>
                </a:r>
                <a:endParaRPr kumimoji="1"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 userDrawn="1"/>
          </p:nvGrpSpPr>
          <p:grpSpPr>
            <a:xfrm>
              <a:off x="12216278" y="3080825"/>
              <a:ext cx="1982912" cy="3785795"/>
              <a:chOff x="12216278" y="3080825"/>
              <a:chExt cx="1982912" cy="3785795"/>
            </a:xfrm>
          </p:grpSpPr>
          <p:sp>
            <p:nvSpPr>
              <p:cNvPr id="28" name="矩形 12"/>
              <p:cNvSpPr/>
              <p:nvPr userDrawn="1"/>
            </p:nvSpPr>
            <p:spPr>
              <a:xfrm>
                <a:off x="12315640" y="3785971"/>
                <a:ext cx="885201" cy="462672"/>
              </a:xfrm>
              <a:prstGeom prst="rect">
                <a:avLst/>
              </a:prstGeom>
              <a:solidFill>
                <a:srgbClr val="EA5A4F"/>
              </a:solidFill>
              <a:ln>
                <a:solidFill>
                  <a:srgbClr val="EA5A4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234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90/79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矩形 13"/>
              <p:cNvSpPr/>
              <p:nvPr userDrawn="1"/>
            </p:nvSpPr>
            <p:spPr>
              <a:xfrm>
                <a:off x="12315640" y="3259312"/>
                <a:ext cx="885201" cy="462672"/>
              </a:xfrm>
              <a:prstGeom prst="rect">
                <a:avLst/>
              </a:prstGeom>
              <a:solidFill>
                <a:srgbClr val="7800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120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0/15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文本框 15"/>
              <p:cNvSpPr txBox="1"/>
              <p:nvPr userDrawn="1"/>
            </p:nvSpPr>
            <p:spPr>
              <a:xfrm>
                <a:off x="12216278" y="3080825"/>
                <a:ext cx="56938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 anchorCtr="0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kumimoji="1" lang="zh-CN" altLang="en-US" sz="1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辅助色</a:t>
                </a:r>
                <a:endParaRPr kumimoji="1" lang="zh-CN" altLang="en-US" sz="1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矩形 16"/>
              <p:cNvSpPr/>
              <p:nvPr userDrawn="1"/>
            </p:nvSpPr>
            <p:spPr>
              <a:xfrm>
                <a:off x="12315640" y="4836793"/>
                <a:ext cx="885201" cy="462672"/>
              </a:xfrm>
              <a:prstGeom prst="rect">
                <a:avLst/>
              </a:prstGeom>
              <a:solidFill>
                <a:srgbClr val="F8B5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248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181/60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矩形 17"/>
              <p:cNvSpPr/>
              <p:nvPr userDrawn="1"/>
            </p:nvSpPr>
            <p:spPr>
              <a:xfrm>
                <a:off x="12315640" y="4319278"/>
                <a:ext cx="885201" cy="462672"/>
              </a:xfrm>
              <a:prstGeom prst="rect">
                <a:avLst/>
              </a:prstGeom>
              <a:solidFill>
                <a:srgbClr val="EB5C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235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92/1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矩形 18"/>
              <p:cNvSpPr/>
              <p:nvPr userDrawn="1"/>
            </p:nvSpPr>
            <p:spPr>
              <a:xfrm>
                <a:off x="12315636" y="5880294"/>
                <a:ext cx="911019" cy="462672"/>
              </a:xfrm>
              <a:prstGeom prst="rect">
                <a:avLst/>
              </a:prstGeom>
              <a:solidFill>
                <a:srgbClr val="8989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137/137/137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矩形 19"/>
              <p:cNvSpPr/>
              <p:nvPr userDrawn="1"/>
            </p:nvSpPr>
            <p:spPr>
              <a:xfrm>
                <a:off x="12315636" y="5362779"/>
                <a:ext cx="911019" cy="462672"/>
              </a:xfrm>
              <a:prstGeom prst="rect">
                <a:avLst/>
              </a:prstGeom>
              <a:solidFill>
                <a:srgbClr val="2318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35/24/21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矩形 22"/>
              <p:cNvSpPr/>
              <p:nvPr userDrawn="1"/>
            </p:nvSpPr>
            <p:spPr>
              <a:xfrm>
                <a:off x="12315636" y="6403948"/>
                <a:ext cx="911019" cy="46267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221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221/221</a:t>
                </a:r>
                <a:endParaRPr kumimoji="1" lang="en-US" altLang="zh-CN" sz="700" b="1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矩形 12"/>
              <p:cNvSpPr/>
              <p:nvPr userDrawn="1"/>
            </p:nvSpPr>
            <p:spPr>
              <a:xfrm>
                <a:off x="13288175" y="3785971"/>
                <a:ext cx="885201" cy="462672"/>
              </a:xfrm>
              <a:prstGeom prst="rect">
                <a:avLst/>
              </a:prstGeom>
              <a:solidFill>
                <a:srgbClr val="E98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233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140/128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矩形 13"/>
              <p:cNvSpPr/>
              <p:nvPr userDrawn="1"/>
            </p:nvSpPr>
            <p:spPr>
              <a:xfrm>
                <a:off x="13288175" y="3259312"/>
                <a:ext cx="885201" cy="462672"/>
              </a:xfrm>
              <a:prstGeom prst="rect">
                <a:avLst/>
              </a:prstGeom>
              <a:solidFill>
                <a:srgbClr val="A72126"/>
              </a:solidFill>
              <a:ln>
                <a:solidFill>
                  <a:srgbClr val="9F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159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0/1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矩形 16"/>
              <p:cNvSpPr/>
              <p:nvPr userDrawn="1"/>
            </p:nvSpPr>
            <p:spPr>
              <a:xfrm>
                <a:off x="13288175" y="4836793"/>
                <a:ext cx="885201" cy="462672"/>
              </a:xfrm>
              <a:prstGeom prst="rect">
                <a:avLst/>
              </a:prstGeom>
              <a:solidFill>
                <a:srgbClr val="F5DC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245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220/87</a:t>
                </a:r>
                <a:endParaRPr kumimoji="1" lang="en-US" altLang="zh-CN" sz="700" b="1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矩形 17"/>
              <p:cNvSpPr/>
              <p:nvPr userDrawn="1"/>
            </p:nvSpPr>
            <p:spPr>
              <a:xfrm>
                <a:off x="13288175" y="4319278"/>
                <a:ext cx="885201" cy="462672"/>
              </a:xfrm>
              <a:prstGeom prst="rect">
                <a:avLst/>
              </a:prstGeom>
              <a:solidFill>
                <a:srgbClr val="F085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240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133/0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矩形 18"/>
              <p:cNvSpPr/>
              <p:nvPr userDrawn="1"/>
            </p:nvSpPr>
            <p:spPr>
              <a:xfrm>
                <a:off x="13288171" y="5880294"/>
                <a:ext cx="911019" cy="462672"/>
              </a:xfrm>
              <a:prstGeom prst="rect">
                <a:avLst/>
              </a:prstGeom>
              <a:solidFill>
                <a:srgbClr val="B5B5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181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181/181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矩形 19"/>
              <p:cNvSpPr/>
              <p:nvPr userDrawn="1"/>
            </p:nvSpPr>
            <p:spPr>
              <a:xfrm>
                <a:off x="13288171" y="5362779"/>
                <a:ext cx="911019" cy="462672"/>
              </a:xfrm>
              <a:prstGeom prst="rect">
                <a:avLst/>
              </a:prstGeom>
              <a:solidFill>
                <a:srgbClr val="5957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89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tx2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87/87</a:t>
                </a:r>
                <a:endParaRPr kumimoji="1" lang="en-US" altLang="zh-CN" sz="7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矩形 22"/>
              <p:cNvSpPr/>
              <p:nvPr userDrawn="1"/>
            </p:nvSpPr>
            <p:spPr>
              <a:xfrm>
                <a:off x="13288171" y="6403948"/>
                <a:ext cx="911019" cy="462672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chemeClr val="bg1">
                    <a:lumMod val="10000"/>
                    <a:lumOff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RGB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 255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kumimoji="1" lang="en-US" altLang="zh-CN" sz="7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rPr>
                  <a:t>255/255</a:t>
                </a:r>
                <a:endParaRPr kumimoji="1" lang="en-US" altLang="zh-CN" sz="700" b="1" dirty="0">
                  <a:solidFill>
                    <a:schemeClr val="bg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48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502" y="6326126"/>
            <a:ext cx="1276636" cy="2734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9138" y="5966339"/>
            <a:ext cx="3695700" cy="676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8085" rtl="0" eaLnBrk="1" latinLnBrk="0" hangingPunct="1">
        <a:lnSpc>
          <a:spcPct val="90000"/>
        </a:lnSpc>
        <a:spcBef>
          <a:spcPct val="0"/>
        </a:spcBef>
        <a:buNone/>
        <a:defRPr sz="57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180" indent="-297180" algn="l" defTabSz="1188085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Char char="•"/>
        <a:defRPr sz="3635" kern="1200">
          <a:solidFill>
            <a:schemeClr val="tx1"/>
          </a:solidFill>
          <a:latin typeface="+mn-lt"/>
          <a:ea typeface="+mn-ea"/>
          <a:cs typeface="+mn-cs"/>
        </a:defRPr>
      </a:lvl1pPr>
      <a:lvl2pPr marL="89090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48463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7835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67271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86016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45452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504825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8808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78181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553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296926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56362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15734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475107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324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6573" y="1474269"/>
            <a:ext cx="3984232" cy="2816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5" name="Text Placeholder 1"/>
          <p:cNvSpPr txBox="1"/>
          <p:nvPr userDrawn="1"/>
        </p:nvSpPr>
        <p:spPr>
          <a:xfrm>
            <a:off x="7979357" y="2794960"/>
            <a:ext cx="3225168" cy="20299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65"/>
              </a:lnSpc>
            </a:pPr>
            <a:r>
              <a:rPr kumimoji="1" lang="en-US" altLang="zh-CN" sz="850" b="1" baseline="0" dirty="0" smtClean="0">
                <a:solidFill>
                  <a:schemeClr val="bg2"/>
                </a:solidFill>
                <a:latin typeface="+mj-lt"/>
              </a:rPr>
              <a:t>Copyright©2019 </a:t>
            </a:r>
            <a:r>
              <a:rPr kumimoji="1" lang="en-US" altLang="zh-CN" sz="850" b="1" baseline="0" dirty="0">
                <a:solidFill>
                  <a:schemeClr val="bg2"/>
                </a:solidFill>
                <a:latin typeface="+mj-lt"/>
              </a:rPr>
              <a:t>Huawei Technologies Co., Ltd.</a:t>
            </a:r>
            <a:br>
              <a:rPr kumimoji="1" lang="en-US" altLang="zh-CN" sz="850" b="1" baseline="0" dirty="0">
                <a:solidFill>
                  <a:schemeClr val="bg2"/>
                </a:solidFill>
                <a:latin typeface="+mj-lt"/>
              </a:rPr>
            </a:br>
            <a:r>
              <a:rPr kumimoji="1" lang="en-US" altLang="zh-CN" sz="850" b="1" baseline="0" dirty="0">
                <a:solidFill>
                  <a:schemeClr val="bg2"/>
                </a:solidFill>
                <a:latin typeface="+mj-lt"/>
              </a:rPr>
              <a:t>All Rights Reserved.</a:t>
            </a:r>
            <a:br>
              <a:rPr kumimoji="1" lang="en-US" altLang="zh-CN" sz="780" dirty="0">
                <a:solidFill>
                  <a:schemeClr val="bg2"/>
                </a:solidFill>
                <a:latin typeface="+mn-lt"/>
              </a:rPr>
            </a:br>
            <a:br>
              <a:rPr kumimoji="1" lang="en-US" altLang="zh-CN" sz="780" dirty="0">
                <a:solidFill>
                  <a:schemeClr val="bg2"/>
                </a:solidFill>
                <a:latin typeface="+mn-lt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The information in this document may contain predictive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statements including, without limitation, statements regarding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the future financial and operating results, future product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portfolio, new technology, etc. There are a number of factors that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could cause actual results and developments to differ materially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from those expressed or implied in the predictive statements.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Therefore, such information is provided for reference purpose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only and constitutes neither an offer nor an acceptance. Huawei </a:t>
            </a:r>
            <a:b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850" baseline="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may change the information at any time without notice. </a:t>
            </a:r>
            <a:endParaRPr kumimoji="1" lang="en-US" altLang="zh-CN" sz="850" baseline="0" dirty="0">
              <a:solidFill>
                <a:schemeClr val="bg2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ts val="1065"/>
              </a:lnSpc>
            </a:pPr>
            <a:endParaRPr kumimoji="1" lang="zh-CN" altLang="en-US" sz="78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6" name="Subtitle 6"/>
          <p:cNvSpPr txBox="1"/>
          <p:nvPr userDrawn="1"/>
        </p:nvSpPr>
        <p:spPr>
          <a:xfrm>
            <a:off x="7987276" y="1631849"/>
            <a:ext cx="3477701" cy="49111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80"/>
              </a:lnSpc>
              <a:spcBef>
                <a:spcPts val="0"/>
              </a:spcBef>
            </a:pPr>
            <a:r>
              <a:rPr kumimoji="1" lang="zh-CN" altLang="en-US" sz="13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把数字世界带入每个人、每个家庭、</a:t>
            </a:r>
            <a:br>
              <a:rPr kumimoji="1" lang="en-US" altLang="zh-CN" sz="13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</a:br>
            <a:r>
              <a:rPr kumimoji="1" lang="zh-CN" altLang="en-US" sz="13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每个组织，构建万物互联的智能世界。</a:t>
            </a:r>
            <a:endParaRPr kumimoji="1" lang="zh-CN" altLang="en-US" sz="13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Subtitle 6"/>
          <p:cNvSpPr txBox="1"/>
          <p:nvPr userDrawn="1"/>
        </p:nvSpPr>
        <p:spPr>
          <a:xfrm>
            <a:off x="7977672" y="2106124"/>
            <a:ext cx="3481833" cy="582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95"/>
              </a:lnSpc>
            </a:pPr>
            <a:r>
              <a:rPr kumimoji="1" lang="en-US" altLang="zh-CN" sz="12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Bring digital to every person, home, and </a:t>
            </a:r>
            <a:br>
              <a:rPr kumimoji="1" lang="en-US" altLang="zh-CN" sz="12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12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organization for a fully connected, </a:t>
            </a:r>
            <a:br>
              <a:rPr kumimoji="1" lang="en-US" altLang="zh-CN" sz="12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</a:br>
            <a:r>
              <a:rPr kumimoji="1" lang="en-US" altLang="zh-CN" sz="1200" dirty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t>intelligent world.</a:t>
            </a:r>
            <a:endParaRPr kumimoji="1" lang="zh-CN" altLang="en-US" sz="1200" dirty="0">
              <a:solidFill>
                <a:schemeClr val="bg2"/>
              </a:solidFill>
              <a:latin typeface="+mn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553" y="5250999"/>
            <a:ext cx="1877533" cy="4021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8085" rtl="0" eaLnBrk="1" latinLnBrk="0" hangingPunct="1">
        <a:lnSpc>
          <a:spcPct val="90000"/>
        </a:lnSpc>
        <a:spcBef>
          <a:spcPct val="0"/>
        </a:spcBef>
        <a:buNone/>
        <a:defRPr sz="5000" b="0" kern="1200">
          <a:solidFill>
            <a:schemeClr val="bg2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</p:titleStyle>
    <p:bodyStyle>
      <a:lvl1pPr marL="0" indent="0" algn="l" defTabSz="1188085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None/>
        <a:defRPr sz="1820" kern="12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93725" indent="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188085" indent="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81810" indent="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5535" indent="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86016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454525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5048250" indent="-297180" algn="l" defTabSz="1188085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8808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3pPr>
      <a:lvl4pPr marL="178181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4pPr>
      <a:lvl5pPr marL="237553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5pPr>
      <a:lvl6pPr marL="296926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6pPr>
      <a:lvl7pPr marL="356362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7pPr>
      <a:lvl8pPr marL="4157345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8pPr>
      <a:lvl9pPr marL="4751070" algn="l" defTabSz="1188085" rtl="0" eaLnBrk="1" latinLnBrk="0" hangingPunct="1">
        <a:defRPr sz="23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434652" y="1378579"/>
            <a:ext cx="6559809" cy="6902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chemeClr val="bg2"/>
                </a:solidFill>
              </a:rPr>
              <a:t>Competition entry name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4" name="文本占位符 2"/>
          <p:cNvSpPr txBox="1"/>
          <p:nvPr/>
        </p:nvSpPr>
        <p:spPr>
          <a:xfrm>
            <a:off x="464820" y="2420620"/>
            <a:ext cx="6536055" cy="150558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kern="12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7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/>
              <a:t>Team name:All in</a:t>
            </a:r>
            <a:endParaRPr lang="zh-CN" altLang="zh-CN" sz="1400" dirty="0" smtClean="0"/>
          </a:p>
          <a:p>
            <a:r>
              <a:rPr lang="en-US" altLang="zh-CN" sz="1400" dirty="0" smtClean="0"/>
              <a:t>Student participants names(3): </a:t>
            </a:r>
            <a:r>
              <a:rPr lang="zh-CN" altLang="en-US" sz="1400" dirty="0" smtClean="0"/>
              <a:t>杨禹雪 陈江海 董璇枢</a:t>
            </a:r>
            <a:endParaRPr lang="zh-CN" altLang="zh-CN" sz="1400" dirty="0" smtClean="0"/>
          </a:p>
          <a:p>
            <a:r>
              <a:rPr lang="en-US" altLang="zh-CN" sz="1400" dirty="0" smtClean="0"/>
              <a:t>Tutor name(1): </a:t>
            </a:r>
            <a:r>
              <a:rPr lang="zh-CN" altLang="en-US" sz="1400" dirty="0" smtClean="0"/>
              <a:t>倪元华</a:t>
            </a:r>
            <a:endParaRPr lang="en-US" altLang="zh-CN" sz="1400" dirty="0" smtClean="0"/>
          </a:p>
          <a:p>
            <a:r>
              <a:rPr lang="en-US" altLang="zh-CN" sz="1400" dirty="0" smtClean="0"/>
              <a:t>University name:Nankai University</a:t>
            </a:r>
            <a:endParaRPr lang="zh-CN" altLang="zh-CN" sz="1400" dirty="0" smtClean="0"/>
          </a:p>
          <a:p>
            <a:endParaRPr lang="zh-CN" altLang="en-US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/>
          <p:nvPr/>
        </p:nvSpPr>
        <p:spPr>
          <a:xfrm>
            <a:off x="552195" y="593786"/>
            <a:ext cx="10740640" cy="993400"/>
          </a:xfrm>
          <a:prstGeom prst="rect">
            <a:avLst/>
          </a:prstGeom>
        </p:spPr>
        <p:txBody>
          <a:bodyPr/>
          <a:lstStyle>
            <a:lvl1pPr marL="297180" indent="-297180" algn="l" defTabSz="1188085" rtl="0" eaLnBrk="1" latinLnBrk="0" hangingPunct="1">
              <a:lnSpc>
                <a:spcPct val="90000"/>
              </a:lnSpc>
              <a:spcBef>
                <a:spcPts val="1300"/>
              </a:spcBef>
              <a:buFont typeface="Arial" panose="020B0604020202020204" pitchFamily="34" charset="0"/>
              <a:buChar char="•"/>
              <a:defRPr sz="36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0905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31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84630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78355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72715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66440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60165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54525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48250" indent="-297180" algn="l" defTabSz="1188085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kumimoji="1"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目录</a:t>
            </a:r>
            <a:r>
              <a:rPr kumimoji="1" lang="en-US" altLang="zh-CN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kumimoji="1" lang="en-US" altLang="zh-CN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Contents</a:t>
            </a:r>
            <a:endParaRPr kumimoji="1" lang="zh-CN" altLang="en-US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90820" y="1813243"/>
            <a:ext cx="10045712" cy="3013725"/>
          </a:xfrm>
        </p:spPr>
        <p:txBody>
          <a:bodyPr/>
          <a:lstStyle/>
          <a:p>
            <a:r>
              <a:rPr lang="en-US" sz="4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</a:rPr>
              <a:t>01. </a:t>
            </a:r>
            <a:r>
              <a:rPr lang="zh-CN" alt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  <a:sym typeface="+mn-ea"/>
              </a:rPr>
              <a:t>背景介绍</a:t>
            </a:r>
            <a:endParaRPr lang="zh-CN" altLang="en-US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  <a:sym typeface="+mn-ea"/>
            </a:endParaRPr>
          </a:p>
          <a:p>
            <a:endParaRPr lang="zh-CN" altLang="en-US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</a:endParaRPr>
          </a:p>
          <a:p>
            <a:r>
              <a:rPr lang="en-US" sz="4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</a:rPr>
              <a:t>02. </a:t>
            </a:r>
            <a:r>
              <a:rPr lang="zh-CN" alt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  <a:sym typeface="+mn-ea"/>
              </a:rPr>
              <a:t>实现原理与关键技术</a:t>
            </a:r>
            <a:endParaRPr lang="zh-CN" altLang="en-US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</a:endParaRPr>
          </a:p>
          <a:p>
            <a:endParaRPr lang="en-US" sz="44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</a:endParaRPr>
          </a:p>
          <a:p>
            <a:r>
              <a:rPr lang="en-US" sz="4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</a:rPr>
              <a:t>03. </a:t>
            </a:r>
            <a:r>
              <a:rPr lang="zh-CN" alt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  <a:sym typeface="+mn-ea"/>
              </a:rPr>
              <a:t>功能演示</a:t>
            </a:r>
            <a:endParaRPr lang="en-US" sz="44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</a:endParaRPr>
          </a:p>
          <a:p>
            <a:endParaRPr lang="en-US" sz="44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  <a:cs typeface="+mn-lt"/>
            </a:endParaRPr>
          </a:p>
          <a:p>
            <a:r>
              <a:rPr lang="en-US" sz="4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</a:rPr>
              <a:t>04. </a:t>
            </a:r>
            <a:r>
              <a:rPr lang="zh-CN" altLang="en-US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  <a:cs typeface="+mn-lt"/>
                <a:sym typeface="+mn-ea"/>
              </a:rPr>
              <a:t>改进方向</a:t>
            </a:r>
            <a:r>
              <a:rPr lang="en-US" dirty="0">
                <a:latin typeface="+mn-lt"/>
                <a:cs typeface="+mn-lt"/>
              </a:rPr>
              <a:t>	</a:t>
            </a:r>
            <a:r>
              <a:rPr lang="en-US" dirty="0"/>
              <a:t>	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Part 1: </a:t>
            </a:r>
            <a:r>
              <a:rPr lang="zh-CN" altLang="en-US" dirty="0">
                <a:solidFill>
                  <a:schemeClr val="tx2"/>
                </a:solidFill>
              </a:rPr>
              <a:t>背景介绍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br>
              <a: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0391" y="-1188720"/>
            <a:ext cx="184731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40"/>
              </a:lnSpc>
            </a:pP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îSľïḍe"/>
          <p:cNvGrpSpPr/>
          <p:nvPr/>
        </p:nvGrpSpPr>
        <p:grpSpPr>
          <a:xfrm rot="0">
            <a:off x="2152015" y="1785620"/>
            <a:ext cx="8495030" cy="2136140"/>
            <a:chOff x="866776" y="1754227"/>
            <a:chExt cx="10446965" cy="2626967"/>
          </a:xfrm>
        </p:grpSpPr>
        <p:sp>
          <p:nvSpPr>
            <p:cNvPr id="5" name="ïs1íḍe"/>
            <p:cNvSpPr/>
            <p:nvPr/>
          </p:nvSpPr>
          <p:spPr>
            <a:xfrm>
              <a:off x="6512520" y="2182579"/>
              <a:ext cx="1772290" cy="1770259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wrap="none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rgbClr val="FFFFFF"/>
                  </a:solidFill>
                </a:rPr>
                <a:t>高等教育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6" name="íṩľîḓé"/>
            <p:cNvSpPr/>
            <p:nvPr/>
          </p:nvSpPr>
          <p:spPr>
            <a:xfrm>
              <a:off x="3883525" y="2182579"/>
              <a:ext cx="1772289" cy="1770259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rgbClr val="A2CDD2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wrap="none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rgbClr val="FFFFFF"/>
                  </a:solidFill>
                </a:rPr>
                <a:t>语音控制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7" name="îsļîḑê"/>
            <p:cNvSpPr/>
            <p:nvPr/>
          </p:nvSpPr>
          <p:spPr>
            <a:xfrm>
              <a:off x="1270767" y="2166338"/>
              <a:ext cx="1770259" cy="1770259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wrap="none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rgbClr val="FFFFFF"/>
                  </a:solidFill>
                </a:rPr>
                <a:t>民用导航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9" name="îšḷïḓè"/>
            <p:cNvSpPr/>
            <p:nvPr/>
          </p:nvSpPr>
          <p:spPr bwMode="auto">
            <a:xfrm>
              <a:off x="866776" y="1760315"/>
              <a:ext cx="4998140" cy="2608697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round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10" name="ïsļïďê"/>
            <p:cNvSpPr/>
            <p:nvPr/>
          </p:nvSpPr>
          <p:spPr>
            <a:xfrm>
              <a:off x="1985367" y="2306417"/>
              <a:ext cx="332939" cy="332939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rPr>
                <a:t>1</a:t>
              </a:r>
              <a:endParaRPr lang="en-US" altLang="zh-CN" sz="1200" dirty="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ïšliḍe"/>
            <p:cNvSpPr/>
            <p:nvPr/>
          </p:nvSpPr>
          <p:spPr>
            <a:xfrm>
              <a:off x="4602185" y="2322658"/>
              <a:ext cx="334968" cy="332939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en-US" altLang="zh-CN" sz="1200">
                  <a:solidFill>
                    <a:srgbClr val="333333"/>
                  </a:solidFill>
                  <a:latin typeface="Century Gothic" panose="020B0502020202020204" pitchFamily="34" charset="0"/>
                </a:rPr>
                <a:t>2</a:t>
              </a:r>
              <a:endParaRPr lang="en-US" altLang="zh-CN" sz="1200" dirty="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íSlïḋê"/>
            <p:cNvSpPr/>
            <p:nvPr/>
          </p:nvSpPr>
          <p:spPr>
            <a:xfrm>
              <a:off x="7225091" y="2322658"/>
              <a:ext cx="332939" cy="332939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en-US" altLang="zh-CN" sz="1200">
                  <a:solidFill>
                    <a:srgbClr val="333333"/>
                  </a:solidFill>
                  <a:latin typeface="Century Gothic" panose="020B0502020202020204" pitchFamily="34" charset="0"/>
                </a:rPr>
                <a:t>3</a:t>
              </a:r>
              <a:endParaRPr lang="en-US" altLang="zh-CN" sz="1200" dirty="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íŝḻîḍe"/>
            <p:cNvSpPr/>
            <p:nvPr/>
          </p:nvSpPr>
          <p:spPr>
            <a:xfrm>
              <a:off x="3684573" y="1754227"/>
              <a:ext cx="4797158" cy="2626967"/>
            </a:xfrm>
            <a:custGeom>
              <a:avLst/>
              <a:gdLst>
                <a:gd name="connsiteX0" fmla="*/ 0 w 3902075"/>
                <a:gd name="connsiteY0" fmla="*/ 1047871 h 2096659"/>
                <a:gd name="connsiteX1" fmla="*/ 1019175 w 3902075"/>
                <a:gd name="connsiteY1" fmla="*/ 2067046 h 2096659"/>
                <a:gd name="connsiteX2" fmla="*/ 3063875 w 3902075"/>
                <a:gd name="connsiteY2" fmla="*/ 25521 h 2096659"/>
                <a:gd name="connsiteX3" fmla="*/ 3902075 w 3902075"/>
                <a:gd name="connsiteY3" fmla="*/ 866896 h 2096659"/>
                <a:gd name="connsiteX4" fmla="*/ 3902075 w 3902075"/>
                <a:gd name="connsiteY4" fmla="*/ 866896 h 2096659"/>
                <a:gd name="connsiteX0-1" fmla="*/ 0 w 3902075"/>
                <a:gd name="connsiteY0-2" fmla="*/ 1047871 h 2096659"/>
                <a:gd name="connsiteX1-3" fmla="*/ 1019175 w 3902075"/>
                <a:gd name="connsiteY1-4" fmla="*/ 2067046 h 2096659"/>
                <a:gd name="connsiteX2-5" fmla="*/ 3063875 w 3902075"/>
                <a:gd name="connsiteY2-6" fmla="*/ 25521 h 2096659"/>
                <a:gd name="connsiteX3-7" fmla="*/ 3902075 w 3902075"/>
                <a:gd name="connsiteY3-8" fmla="*/ 866896 h 2096659"/>
                <a:gd name="connsiteX4-9" fmla="*/ 3902075 w 3902075"/>
                <a:gd name="connsiteY4-10" fmla="*/ 866896 h 2096659"/>
                <a:gd name="connsiteX0-11" fmla="*/ 0 w 3902075"/>
                <a:gd name="connsiteY0-12" fmla="*/ 1047871 h 2067046"/>
                <a:gd name="connsiteX1-13" fmla="*/ 1019175 w 3902075"/>
                <a:gd name="connsiteY1-14" fmla="*/ 2067046 h 2067046"/>
                <a:gd name="connsiteX2-15" fmla="*/ 3063875 w 3902075"/>
                <a:gd name="connsiteY2-16" fmla="*/ 25521 h 2067046"/>
                <a:gd name="connsiteX3-17" fmla="*/ 3902075 w 3902075"/>
                <a:gd name="connsiteY3-18" fmla="*/ 866896 h 2067046"/>
                <a:gd name="connsiteX4-19" fmla="*/ 3902075 w 3902075"/>
                <a:gd name="connsiteY4-20" fmla="*/ 866896 h 2067046"/>
                <a:gd name="connsiteX0-21" fmla="*/ 0 w 3902075"/>
                <a:gd name="connsiteY0-22" fmla="*/ 1047871 h 2067046"/>
                <a:gd name="connsiteX1-23" fmla="*/ 1019175 w 3902075"/>
                <a:gd name="connsiteY1-24" fmla="*/ 2067046 h 2067046"/>
                <a:gd name="connsiteX2-25" fmla="*/ 3063875 w 3902075"/>
                <a:gd name="connsiteY2-26" fmla="*/ 25521 h 2067046"/>
                <a:gd name="connsiteX3-27" fmla="*/ 3902075 w 3902075"/>
                <a:gd name="connsiteY3-28" fmla="*/ 866896 h 2067046"/>
                <a:gd name="connsiteX4-29" fmla="*/ 3902075 w 3902075"/>
                <a:gd name="connsiteY4-30" fmla="*/ 866896 h 2067046"/>
                <a:gd name="connsiteX0-31" fmla="*/ 0 w 3902075"/>
                <a:gd name="connsiteY0-32" fmla="*/ 1047871 h 2067046"/>
                <a:gd name="connsiteX1-33" fmla="*/ 1019175 w 3902075"/>
                <a:gd name="connsiteY1-34" fmla="*/ 2067046 h 2067046"/>
                <a:gd name="connsiteX2-35" fmla="*/ 3063875 w 3902075"/>
                <a:gd name="connsiteY2-36" fmla="*/ 25521 h 2067046"/>
                <a:gd name="connsiteX3-37" fmla="*/ 3902075 w 3902075"/>
                <a:gd name="connsiteY3-38" fmla="*/ 866896 h 2067046"/>
                <a:gd name="connsiteX4-39" fmla="*/ 3902075 w 3902075"/>
                <a:gd name="connsiteY4-40" fmla="*/ 866896 h 2067046"/>
                <a:gd name="connsiteX0-41" fmla="*/ 0 w 3902075"/>
                <a:gd name="connsiteY0-42" fmla="*/ 1047871 h 2067046"/>
                <a:gd name="connsiteX1-43" fmla="*/ 1019175 w 3902075"/>
                <a:gd name="connsiteY1-44" fmla="*/ 2067046 h 2067046"/>
                <a:gd name="connsiteX2-45" fmla="*/ 3063875 w 3902075"/>
                <a:gd name="connsiteY2-46" fmla="*/ 25521 h 2067046"/>
                <a:gd name="connsiteX3-47" fmla="*/ 3902075 w 3902075"/>
                <a:gd name="connsiteY3-48" fmla="*/ 866896 h 2067046"/>
                <a:gd name="connsiteX4-49" fmla="*/ 3902075 w 3902075"/>
                <a:gd name="connsiteY4-50" fmla="*/ 866896 h 2067046"/>
                <a:gd name="connsiteX0-51" fmla="*/ 0 w 3902075"/>
                <a:gd name="connsiteY0-52" fmla="*/ 1047871 h 2067046"/>
                <a:gd name="connsiteX1-53" fmla="*/ 1019175 w 3902075"/>
                <a:gd name="connsiteY1-54" fmla="*/ 2067046 h 2067046"/>
                <a:gd name="connsiteX2-55" fmla="*/ 3063875 w 3902075"/>
                <a:gd name="connsiteY2-56" fmla="*/ 25521 h 2067046"/>
                <a:gd name="connsiteX3-57" fmla="*/ 3902075 w 3902075"/>
                <a:gd name="connsiteY3-58" fmla="*/ 866896 h 2067046"/>
                <a:gd name="connsiteX4-59" fmla="*/ 3902075 w 3902075"/>
                <a:gd name="connsiteY4-60" fmla="*/ 866896 h 2067046"/>
                <a:gd name="connsiteX0-61" fmla="*/ 0 w 3902075"/>
                <a:gd name="connsiteY0-62" fmla="*/ 1047871 h 2067046"/>
                <a:gd name="connsiteX1-63" fmla="*/ 1019175 w 3902075"/>
                <a:gd name="connsiteY1-64" fmla="*/ 2067046 h 2067046"/>
                <a:gd name="connsiteX2-65" fmla="*/ 3063875 w 3902075"/>
                <a:gd name="connsiteY2-66" fmla="*/ 25521 h 2067046"/>
                <a:gd name="connsiteX3-67" fmla="*/ 3902075 w 3902075"/>
                <a:gd name="connsiteY3-68" fmla="*/ 866896 h 2067046"/>
                <a:gd name="connsiteX4-69" fmla="*/ 3902075 w 3902075"/>
                <a:gd name="connsiteY4-70" fmla="*/ 866896 h 2067046"/>
                <a:gd name="connsiteX0-71" fmla="*/ 0 w 3902075"/>
                <a:gd name="connsiteY0-72" fmla="*/ 1022350 h 2041525"/>
                <a:gd name="connsiteX1-73" fmla="*/ 1019175 w 3902075"/>
                <a:gd name="connsiteY1-74" fmla="*/ 2041525 h 2041525"/>
                <a:gd name="connsiteX2-75" fmla="*/ 3063875 w 3902075"/>
                <a:gd name="connsiteY2-76" fmla="*/ 0 h 2041525"/>
                <a:gd name="connsiteX3-77" fmla="*/ 3902075 w 3902075"/>
                <a:gd name="connsiteY3-78" fmla="*/ 841375 h 2041525"/>
                <a:gd name="connsiteX4-79" fmla="*/ 3902075 w 3902075"/>
                <a:gd name="connsiteY4-80" fmla="*/ 841375 h 2041525"/>
                <a:gd name="connsiteX0-81" fmla="*/ 0 w 3902075"/>
                <a:gd name="connsiteY0-82" fmla="*/ 1022350 h 1879600"/>
                <a:gd name="connsiteX1-83" fmla="*/ 847725 w 3902075"/>
                <a:gd name="connsiteY1-84" fmla="*/ 1879600 h 1879600"/>
                <a:gd name="connsiteX2-85" fmla="*/ 3063875 w 3902075"/>
                <a:gd name="connsiteY2-86" fmla="*/ 0 h 1879600"/>
                <a:gd name="connsiteX3-87" fmla="*/ 3902075 w 3902075"/>
                <a:gd name="connsiteY3-88" fmla="*/ 841375 h 1879600"/>
                <a:gd name="connsiteX4-89" fmla="*/ 3902075 w 3902075"/>
                <a:gd name="connsiteY4-90" fmla="*/ 841375 h 1879600"/>
                <a:gd name="connsiteX0-91" fmla="*/ 0 w 3902075"/>
                <a:gd name="connsiteY0-92" fmla="*/ 1196975 h 2054225"/>
                <a:gd name="connsiteX1-93" fmla="*/ 847725 w 3902075"/>
                <a:gd name="connsiteY1-94" fmla="*/ 2054225 h 2054225"/>
                <a:gd name="connsiteX2-95" fmla="*/ 2895600 w 3902075"/>
                <a:gd name="connsiteY2-96" fmla="*/ 0 h 2054225"/>
                <a:gd name="connsiteX3-97" fmla="*/ 3902075 w 3902075"/>
                <a:gd name="connsiteY3-98" fmla="*/ 1016000 h 2054225"/>
                <a:gd name="connsiteX4-99" fmla="*/ 3902075 w 3902075"/>
                <a:gd name="connsiteY4-100" fmla="*/ 1016000 h 2054225"/>
                <a:gd name="connsiteX0-101" fmla="*/ 0 w 3902075"/>
                <a:gd name="connsiteY0-102" fmla="*/ 1196975 h 2054225"/>
                <a:gd name="connsiteX1-103" fmla="*/ 847725 w 3902075"/>
                <a:gd name="connsiteY1-104" fmla="*/ 2054225 h 2054225"/>
                <a:gd name="connsiteX2-105" fmla="*/ 2895600 w 3902075"/>
                <a:gd name="connsiteY2-106" fmla="*/ 0 h 2054225"/>
                <a:gd name="connsiteX3-107" fmla="*/ 3751060 w 3902075"/>
                <a:gd name="connsiteY3-108" fmla="*/ 864864 h 2054225"/>
                <a:gd name="connsiteX4-109" fmla="*/ 3902075 w 3902075"/>
                <a:gd name="connsiteY4-110" fmla="*/ 1016000 h 2054225"/>
                <a:gd name="connsiteX5" fmla="*/ 3902075 w 3902075"/>
                <a:gd name="connsiteY5" fmla="*/ 1016000 h 2054225"/>
                <a:gd name="connsiteX0-111" fmla="*/ 0 w 3902075"/>
                <a:gd name="connsiteY0-112" fmla="*/ 1196975 h 2054225"/>
                <a:gd name="connsiteX1-113" fmla="*/ 847725 w 3902075"/>
                <a:gd name="connsiteY1-114" fmla="*/ 2054225 h 2054225"/>
                <a:gd name="connsiteX2-115" fmla="*/ 2895600 w 3902075"/>
                <a:gd name="connsiteY2-116" fmla="*/ 0 h 2054225"/>
                <a:gd name="connsiteX3-117" fmla="*/ 3751060 w 3902075"/>
                <a:gd name="connsiteY3-118" fmla="*/ 864864 h 2054225"/>
                <a:gd name="connsiteX4-119" fmla="*/ 3902075 w 3902075"/>
                <a:gd name="connsiteY4-120" fmla="*/ 1016000 h 2054225"/>
                <a:gd name="connsiteX0-121" fmla="*/ 0 w 3751060"/>
                <a:gd name="connsiteY0-122" fmla="*/ 1196975 h 2054225"/>
                <a:gd name="connsiteX1-123" fmla="*/ 847725 w 3751060"/>
                <a:gd name="connsiteY1-124" fmla="*/ 2054225 h 2054225"/>
                <a:gd name="connsiteX2-125" fmla="*/ 2895600 w 3751060"/>
                <a:gd name="connsiteY2-126" fmla="*/ 0 h 2054225"/>
                <a:gd name="connsiteX3-127" fmla="*/ 3751060 w 3751060"/>
                <a:gd name="connsiteY3-128" fmla="*/ 864864 h 20542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751060" h="2054225">
                  <a:moveTo>
                    <a:pt x="0" y="1196975"/>
                  </a:moveTo>
                  <a:cubicBezTo>
                    <a:pt x="339725" y="1536700"/>
                    <a:pt x="508000" y="1714500"/>
                    <a:pt x="847725" y="2054225"/>
                  </a:cubicBezTo>
                  <a:lnTo>
                    <a:pt x="2895600" y="0"/>
                  </a:lnTo>
                  <a:lnTo>
                    <a:pt x="3751060" y="864864"/>
                  </a:lnTo>
                </a:path>
              </a:pathLst>
            </a:custGeom>
            <a:noFill/>
            <a:ln w="25400">
              <a:solidFill>
                <a:sysClr val="windowText" lastClr="000000">
                  <a:lumMod val="50000"/>
                  <a:lumOff val="50000"/>
                </a:sysClr>
              </a:solidFill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14" name="ï$ļíḓe"/>
            <p:cNvSpPr/>
            <p:nvPr/>
          </p:nvSpPr>
          <p:spPr bwMode="auto">
            <a:xfrm flipH="1" flipV="1">
              <a:off x="6315601" y="1766408"/>
              <a:ext cx="4998140" cy="2610727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round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</a:p>
          </p:txBody>
        </p:sp>
        <p:sp>
          <p:nvSpPr>
            <p:cNvPr id="15" name="ïSľîḍè"/>
            <p:cNvSpPr/>
            <p:nvPr/>
          </p:nvSpPr>
          <p:spPr>
            <a:xfrm>
              <a:off x="9157760" y="2182579"/>
              <a:ext cx="1772289" cy="1770259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wrap="none" anchor="ctr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2000" dirty="0">
                  <a:solidFill>
                    <a:srgbClr val="FFFFFF"/>
                  </a:solidFill>
                </a:rPr>
                <a:t>生活便利</a:t>
              </a:r>
              <a:endParaRPr lang="zh-CN" alt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16" name="íṡļîḑê"/>
            <p:cNvSpPr/>
            <p:nvPr/>
          </p:nvSpPr>
          <p:spPr>
            <a:xfrm>
              <a:off x="9868300" y="2322658"/>
              <a:ext cx="334968" cy="332939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>
              <a:no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en-US" altLang="zh-CN" sz="1200">
                  <a:solidFill>
                    <a:srgbClr val="333333"/>
                  </a:solidFill>
                  <a:latin typeface="Century Gothic" panose="020B0502020202020204" pitchFamily="34" charset="0"/>
                </a:rPr>
                <a:t>4</a:t>
              </a:r>
              <a:endParaRPr lang="en-US" altLang="zh-CN" sz="1200" dirty="0">
                <a:solidFill>
                  <a:srgbClr val="333333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98792" y="4094568"/>
            <a:ext cx="8236587" cy="1383030"/>
            <a:chOff x="2086318" y="2412894"/>
            <a:chExt cx="8236587" cy="1383030"/>
          </a:xfrm>
        </p:grpSpPr>
        <p:sp>
          <p:nvSpPr>
            <p:cNvPr id="18" name="文本框 17"/>
            <p:cNvSpPr txBox="1"/>
            <p:nvPr/>
          </p:nvSpPr>
          <p:spPr>
            <a:xfrm>
              <a:off x="2086318" y="2412894"/>
              <a:ext cx="18213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创意背景</a:t>
              </a:r>
              <a:endParaRPr lang="zh-CN" altLang="en-US" sz="2000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97445" y="2781194"/>
              <a:ext cx="8125460" cy="10147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171450" indent="-171450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 pitchFamily="34" charset="0"/>
                </a:rPr>
                <a:t>大学校园面积增加，职能丰富</a:t>
              </a:r>
              <a:endParaRPr lang="zh-CN" altLang="en-US" sz="16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  <a:p>
              <a:pPr marL="171450" indent="-171450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 pitchFamily="34" charset="0"/>
                </a:rPr>
                <a:t>学生在校园内经常被迷路等问题困扰。</a:t>
              </a:r>
              <a:endParaRPr lang="zh-CN" altLang="en-US" sz="16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  <a:p>
              <a:pPr marL="171450" indent="-171450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 pitchFamily="34" charset="0"/>
                </a:rPr>
                <a:t>校园场景的特殊性：安保严格；地图数据导入不充分、数据陈旧</a:t>
              </a:r>
              <a:endParaRPr lang="zh-CN" altLang="en-US" sz="16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  <a:p>
              <a:pPr marL="171450" indent="-171450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Arial" panose="020B0604020202020204" pitchFamily="34" charset="0"/>
                </a:rPr>
                <a:t>生活服务如快递、闪送、导航等在大学校园内难以解决学生遇到的问题。</a:t>
              </a:r>
              <a:endParaRPr lang="zh-CN" altLang="en-US" sz="16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0" name="TextBox 10"/>
          <p:cNvSpPr txBox="1"/>
          <p:nvPr/>
        </p:nvSpPr>
        <p:spPr>
          <a:xfrm>
            <a:off x="772999" y="2746572"/>
            <a:ext cx="551815" cy="27309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 algn="dist"/>
            <a:r>
              <a:rPr lang="zh-CN" altLang="en-US" sz="2400" b="1" dirty="0">
                <a:solidFill>
                  <a:srgbClr val="FFFFFF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绪论</a:t>
            </a:r>
            <a:r>
              <a:rPr lang="en-US" altLang="zh-CN" sz="2400" b="1" dirty="0">
                <a:solidFill>
                  <a:srgbClr val="FFFFFF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-</a:t>
            </a:r>
            <a:r>
              <a:rPr lang="zh-CN" altLang="en-US" sz="2400" b="1" dirty="0">
                <a:solidFill>
                  <a:srgbClr val="FFFFFF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创意背景</a:t>
            </a:r>
            <a:endParaRPr lang="zh-CN" altLang="en-US" sz="2400" b="1" dirty="0">
              <a:solidFill>
                <a:srgbClr val="FFFFFF"/>
              </a:solidFill>
              <a:latin typeface="方正细圆简体" panose="02010601030101010101" pitchFamily="2" charset="-122"/>
              <a:ea typeface="方正细圆简体" panose="02010601030101010101" pitchFamily="2" charset="-122"/>
              <a:cs typeface="Roboto condensed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82969" y="1215232"/>
            <a:ext cx="112145" cy="1218552"/>
            <a:chOff x="975984" y="383382"/>
            <a:chExt cx="112145" cy="1218552"/>
          </a:xfrm>
          <a:solidFill>
            <a:srgbClr val="FFFF00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1031421" y="383382"/>
              <a:ext cx="1" cy="1129021"/>
            </a:xfrm>
            <a:prstGeom prst="line">
              <a:avLst/>
            </a:prstGeom>
            <a:grpFill/>
            <a:ln w="44450">
              <a:solidFill>
                <a:schemeClr val="tx2"/>
              </a:solidFill>
            </a:ln>
          </p:spPr>
          <p:style>
            <a:lnRef idx="1">
              <a:srgbClr val="4472C4"/>
            </a:lnRef>
            <a:fillRef idx="0">
              <a:srgbClr val="4472C4"/>
            </a:fillRef>
            <a:effectRef idx="0">
              <a:srgbClr val="4472C4"/>
            </a:effectRef>
            <a:fontRef idx="minor">
              <a:sysClr val="windowText" lastClr="000000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975984" y="1500334"/>
              <a:ext cx="112145" cy="101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市场调研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0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1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03255" y="1618337"/>
            <a:ext cx="3725430" cy="3718692"/>
            <a:chOff x="4069038" y="1301559"/>
            <a:chExt cx="4131237" cy="4123766"/>
          </a:xfrm>
        </p:grpSpPr>
        <p:sp>
          <p:nvSpPr>
            <p:cNvPr id="1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2" cstate="screen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3" cstate="screen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D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4" cstate="screen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9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30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31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5" cstate="screen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D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277171" y="1904272"/>
            <a:ext cx="2363969" cy="660499"/>
            <a:chOff x="1541719" y="2349127"/>
            <a:chExt cx="2363969" cy="660499"/>
          </a:xfrm>
        </p:grpSpPr>
        <p:sp>
          <p:nvSpPr>
            <p:cNvPr id="34" name="文本框 33"/>
            <p:cNvSpPr txBox="1"/>
            <p:nvPr/>
          </p:nvSpPr>
          <p:spPr>
            <a:xfrm>
              <a:off x="1541720" y="2349127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重点应用场景</a:t>
              </a:r>
              <a:endParaRPr lang="zh-CN" altLang="en-US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41719" y="2687681"/>
              <a:ext cx="2363969" cy="32194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171450" indent="-171450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277171" y="3814758"/>
            <a:ext cx="2363969" cy="1583789"/>
            <a:chOff x="1541719" y="2349127"/>
            <a:chExt cx="2363969" cy="1583789"/>
          </a:xfrm>
        </p:grpSpPr>
        <p:sp>
          <p:nvSpPr>
            <p:cNvPr id="37" name="文本框 36"/>
            <p:cNvSpPr txBox="1"/>
            <p:nvPr/>
          </p:nvSpPr>
          <p:spPr>
            <a:xfrm>
              <a:off x="1541720" y="2349127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价格区间</a:t>
              </a:r>
              <a:endParaRPr lang="zh-CN" altLang="en-US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541719" y="2687681"/>
              <a:ext cx="2363969" cy="124523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由于机器应用技术及尺寸、承重规模、应用场景的不同，一台自动导航车的价格从一万左右到数十万不等。</a:t>
              </a:r>
              <a:endParaRPr lang="zh-CN" altLang="en-US" sz="1600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82649" y="1904272"/>
            <a:ext cx="2394807" cy="1814929"/>
            <a:chOff x="1931911" y="2349127"/>
            <a:chExt cx="2394807" cy="1814929"/>
          </a:xfrm>
        </p:grpSpPr>
        <p:sp>
          <p:nvSpPr>
            <p:cNvPr id="40" name="文本框 39"/>
            <p:cNvSpPr txBox="1"/>
            <p:nvPr/>
          </p:nvSpPr>
          <p:spPr>
            <a:xfrm>
              <a:off x="2192937" y="2349127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重要应用领域</a:t>
              </a:r>
              <a:endParaRPr lang="zh-CN" altLang="en-US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931911" y="2687681"/>
              <a:ext cx="2394807" cy="14763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171450" indent="-171450" algn="l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汽车工业（24%）,电子制造领域（22%）。</a:t>
              </a:r>
              <a:endParaRPr lang="zh-CN" altLang="en-US" sz="1600" dirty="0">
                <a:solidFill>
                  <a:srgbClr val="FFFFFF"/>
                </a:solidFill>
                <a:latin typeface="+mn-ea"/>
              </a:endParaRPr>
            </a:p>
            <a:p>
              <a:pPr marL="171450" indent="-171450" algn="l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商业行业：电商仓储物流（</a:t>
              </a:r>
              <a:r>
                <a:rPr lang="en-US" altLang="zh-CN" sz="1600" dirty="0">
                  <a:solidFill>
                    <a:srgbClr val="FFFFFF"/>
                  </a:solidFill>
                  <a:latin typeface="+mn-ea"/>
                </a:rPr>
                <a:t>15%</a:t>
              </a: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）、烟草（</a:t>
              </a:r>
              <a:r>
                <a:rPr lang="en-US" altLang="zh-CN" sz="1600" dirty="0">
                  <a:solidFill>
                    <a:srgbClr val="FFFFFF"/>
                  </a:solidFill>
                  <a:latin typeface="+mn-ea"/>
                </a:rPr>
                <a:t>15%</a:t>
              </a: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）和3C电子行业（</a:t>
              </a:r>
              <a:r>
                <a:rPr lang="en-US" altLang="zh-CN" sz="1600" dirty="0">
                  <a:solidFill>
                    <a:srgbClr val="FFFFFF"/>
                  </a:solidFill>
                  <a:latin typeface="+mn-ea"/>
                </a:rPr>
                <a:t>13%</a:t>
              </a:r>
              <a:r>
                <a:rPr lang="zh-CN" altLang="en-US" sz="1600" dirty="0">
                  <a:solidFill>
                    <a:srgbClr val="FFFFFF"/>
                  </a:solidFill>
                  <a:latin typeface="+mn-ea"/>
                </a:rPr>
                <a:t>）</a:t>
              </a:r>
              <a:endParaRPr lang="zh-CN" altLang="en-US" sz="1600" dirty="0">
                <a:solidFill>
                  <a:srgbClr val="FFFFFF"/>
                </a:solidFill>
                <a:latin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01355" y="3814758"/>
            <a:ext cx="2460556" cy="1237714"/>
            <a:chOff x="1950617" y="2349127"/>
            <a:chExt cx="2460556" cy="1237714"/>
          </a:xfrm>
        </p:grpSpPr>
        <p:sp>
          <p:nvSpPr>
            <p:cNvPr id="43" name="文本框 42"/>
            <p:cNvSpPr txBox="1"/>
            <p:nvPr/>
          </p:nvSpPr>
          <p:spPr>
            <a:xfrm>
              <a:off x="2192937" y="2349127"/>
              <a:ext cx="2133781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核心技术</a:t>
              </a:r>
              <a:endParaRPr lang="zh-CN" altLang="en-US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950617" y="2803251"/>
              <a:ext cx="2460556" cy="7835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r">
                <a:lnSpc>
                  <a:spcPts val="18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pPr marL="171450" indent="-171450" algn="l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</a:rPr>
                <a:t>引导技术</a:t>
              </a:r>
              <a:endParaRPr lang="zh-CN" altLang="en-US" sz="1600" dirty="0">
                <a:solidFill>
                  <a:srgbClr val="FFFFFF"/>
                </a:solidFill>
              </a:endParaRPr>
            </a:p>
            <a:p>
              <a:pPr marL="171450" indent="-171450" algn="l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rgbClr val="FFFFFF"/>
                  </a:solidFill>
                </a:rPr>
                <a:t>路径规划</a:t>
              </a:r>
              <a:endParaRPr lang="zh-CN" altLang="en-US" sz="1600" dirty="0">
                <a:solidFill>
                  <a:srgbClr val="FFFFFF"/>
                </a:solidFill>
              </a:endParaRPr>
            </a:p>
            <a:p>
              <a:pPr marL="171450" indent="-171450" algn="l">
                <a:lnSpc>
                  <a:spcPts val="1800"/>
                </a:lnSpc>
                <a:buFont typeface="Arial" panose="020B0604020202020204" pitchFamily="34" charset="0"/>
                <a:buChar char="•"/>
              </a:pP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277171" y="2292127"/>
            <a:ext cx="2363969" cy="5530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FFFFF"/>
                </a:solidFill>
                <a:latin typeface="+mn-ea"/>
              </a:rPr>
              <a:t>仓储物流</a:t>
            </a:r>
            <a:endParaRPr lang="zh-CN" altLang="en-US" sz="1600" dirty="0">
              <a:solidFill>
                <a:srgbClr val="FFFFFF"/>
              </a:solidFill>
              <a:latin typeface="+mn-ea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FFFFF"/>
                </a:solidFill>
                <a:latin typeface="+mn-ea"/>
              </a:rPr>
              <a:t>制造业物料运输</a:t>
            </a:r>
            <a:endParaRPr lang="zh-CN" altLang="en-US" sz="1600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lvl="0" defTabSz="914400">
              <a:spcBef>
                <a:spcPct val="20000"/>
              </a:spcBef>
            </a:pPr>
            <a:endParaRPr lang="en-US" altLang="zh-CN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0391" y="-1188720"/>
            <a:ext cx="184731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40"/>
              </a:lnSpc>
            </a:pP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81450" y="1889125"/>
            <a:ext cx="4233545" cy="1699260"/>
            <a:chOff x="6379743" y="2069398"/>
            <a:chExt cx="2349953" cy="1699966"/>
          </a:xfrm>
        </p:grpSpPr>
        <p:sp>
          <p:nvSpPr>
            <p:cNvPr id="15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rgbClr val="0059DB"/>
            </a:solidFill>
            <a:ln>
              <a:noFill/>
            </a:ln>
          </p:spPr>
          <p:style>
            <a:lnRef idx="2">
              <a:srgbClr val="4472C4">
                <a:shade val="50000"/>
              </a:srgbClr>
            </a:lnRef>
            <a:fillRef idx="1">
              <a:srgbClr val="4472C4"/>
            </a:fillRef>
            <a:effectRef idx="0">
              <a:srgbClr val="4472C4"/>
            </a:effectRef>
            <a:fontRef idx="minor">
              <a:sysClr val="window" lastClr="FFFFFF"/>
            </a:fontRef>
          </p:style>
          <p:txBody>
            <a:bodyPr anchor="ctr"/>
            <a:p>
              <a:pPr algn="ctr"/>
              <a:endParaRPr dirty="0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538827" y="2453941"/>
              <a:ext cx="1997241" cy="582438"/>
              <a:chOff x="1856998" y="2349127"/>
              <a:chExt cx="1997241" cy="582438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856998" y="2349127"/>
                <a:ext cx="1851553" cy="460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algn="ctr"/>
                <a:r>
                  <a:rPr lang="zh-CN" altLang="en-US" sz="2400" b="1" dirty="0">
                    <a:solidFill>
                      <a:sysClr val="window" lastClr="FFFFFF"/>
                    </a:solidFill>
                    <a:latin typeface="Century Gothic" panose="020B0502020202020204" pitchFamily="34" charset="0"/>
                  </a:rPr>
                  <a:t>华为云语音识别</a:t>
                </a:r>
                <a:endParaRPr lang="zh-CN" altLang="en-US" sz="2400" b="1" dirty="0">
                  <a:solidFill>
                    <a:sysClr val="window" lastClr="FFFFFF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891541" y="2635020"/>
                <a:ext cx="1962698" cy="296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algn="ctr">
                  <a:lnSpc>
                    <a:spcPts val="1600"/>
                  </a:lnSpc>
                </a:pPr>
                <a:endParaRPr lang="en-US" altLang="zh-CN" sz="1050" dirty="0">
                  <a:solidFill>
                    <a:sysClr val="window" lastClr="FFFFFF"/>
                  </a:solidFill>
                  <a:latin typeface="+mn-ea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3987165" y="3576955"/>
            <a:ext cx="4232910" cy="1700530"/>
            <a:chOff x="6379743" y="3809362"/>
            <a:chExt cx="2349953" cy="1699966"/>
          </a:xfrm>
        </p:grpSpPr>
        <p:sp>
          <p:nvSpPr>
            <p:cNvPr id="23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763646" y="4194044"/>
              <a:ext cx="1626918" cy="1198482"/>
            </a:xfrm>
            <a:prstGeom prst="rect">
              <a:avLst/>
            </a:prstGeom>
            <a:solidFill>
              <a:schemeClr val="accent5">
                <a:lumMod val="75000"/>
                <a:lumOff val="25000"/>
              </a:schemeClr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树莓派4B</a:t>
              </a:r>
              <a:endParaRPr lang="zh-CN" altLang="en-US" sz="2400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  <a:p>
              <a:pPr algn="ctr"/>
              <a:r>
                <a:rPr lang="zh-CN" altLang="en-US" sz="2400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 传感器元件 声卡 </a:t>
              </a:r>
              <a:r>
                <a:rPr lang="en-US" altLang="zh-CN" sz="2400" b="1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GPS</a:t>
              </a:r>
              <a:endParaRPr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20710" y="1857375"/>
            <a:ext cx="3700808" cy="1699895"/>
            <a:chOff x="8786359" y="2049711"/>
            <a:chExt cx="2349971" cy="1699966"/>
          </a:xfrm>
        </p:grpSpPr>
        <p:sp>
          <p:nvSpPr>
            <p:cNvPr id="28" name="iś1íḍê"/>
            <p:cNvSpPr/>
            <p:nvPr/>
          </p:nvSpPr>
          <p:spPr>
            <a:xfrm>
              <a:off x="8786359" y="2049711"/>
              <a:ext cx="2349953" cy="169996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dirty="0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916213" y="2403775"/>
              <a:ext cx="2220117" cy="1145587"/>
              <a:chOff x="1846784" y="2298961"/>
              <a:chExt cx="2220117" cy="114558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847187" y="2298961"/>
                <a:ext cx="2219714" cy="583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algn="ctr"/>
                <a:r>
                  <a:rPr lang="zh-CN" altLang="en-US" sz="1600" b="1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基于高德地图与离线地图</a:t>
                </a:r>
                <a:r>
                  <a:rPr lang="zh-CN" altLang="en-US" sz="1600" b="1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目的地查询与坐标转化</a:t>
                </a:r>
                <a:endParaRPr lang="zh-CN" altLang="en-US" sz="1600" b="1" dirty="0">
                  <a:solidFill>
                    <a:srgbClr val="FFFFFF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846784" y="2942877"/>
                <a:ext cx="2103990" cy="501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algn="l">
                  <a:lnSpc>
                    <a:spcPts val="1600"/>
                  </a:lnSpc>
                </a:pPr>
                <a:r>
                  <a:rPr lang="zh-CN" altLang="en-US" sz="1600" b="1" dirty="0">
                    <a:solidFill>
                      <a:srgbClr val="FFFFFF"/>
                    </a:solidFill>
                    <a:latin typeface="+mn-ea"/>
                  </a:rPr>
                  <a:t>GPS 实时定位并基于高德地图进行路径规划</a:t>
                </a:r>
                <a:endParaRPr lang="zh-CN" altLang="en-US" sz="1600" b="1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8221345" y="3550285"/>
            <a:ext cx="3700145" cy="1699895"/>
            <a:chOff x="8786359" y="3809361"/>
            <a:chExt cx="2349953" cy="1699966"/>
          </a:xfrm>
        </p:grpSpPr>
        <p:sp>
          <p:nvSpPr>
            <p:cNvPr id="33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rgbClr val="0059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/>
              <a:endParaRPr dirty="0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960955" y="4172949"/>
              <a:ext cx="1962713" cy="795819"/>
              <a:chOff x="1891526" y="2328171"/>
              <a:chExt cx="1962713" cy="795819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1891526" y="2328171"/>
                <a:ext cx="1671556" cy="460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lvl="1" algn="ctr"/>
                <a:r>
                  <a:rPr lang="zh-CN" altLang="en-US" sz="2400" b="1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驱动</a:t>
                </a:r>
                <a:endParaRPr lang="zh-CN" altLang="en-US" sz="2400" b="1" dirty="0">
                  <a:solidFill>
                    <a:srgbClr val="FFFFFF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891541" y="2827433"/>
                <a:ext cx="1962698" cy="2965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p>
                <a:pPr algn="ctr">
                  <a:lnSpc>
                    <a:spcPts val="16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+mn-ea"/>
                  </a:rPr>
                  <a:t>L 298N驱动模块</a:t>
                </a:r>
                <a:endParaRPr lang="zh-CN" altLang="en-US" sz="2400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</p:grpSp>
      <p:sp>
        <p:nvSpPr>
          <p:cNvPr id="37" name="TextBox 10"/>
          <p:cNvSpPr txBox="1"/>
          <p:nvPr/>
        </p:nvSpPr>
        <p:spPr>
          <a:xfrm>
            <a:off x="859155" y="2338070"/>
            <a:ext cx="551815" cy="3685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lvl="0" algn="dist"/>
            <a:r>
              <a:rPr lang="zh-CN" altLang="en-US" sz="2400" b="1" dirty="0">
                <a:solidFill>
                  <a:srgbClr val="FFFFFF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  <a:cs typeface="Roboto condensed"/>
              </a:rPr>
              <a:t>实现原理与关键技术</a:t>
            </a:r>
            <a:endParaRPr lang="zh-CN" altLang="en-US" sz="2400" b="1" dirty="0">
              <a:solidFill>
                <a:srgbClr val="FFFFFF"/>
              </a:solidFill>
              <a:latin typeface="方正细圆简体" panose="02010601030101010101" pitchFamily="2" charset="-122"/>
              <a:ea typeface="方正细圆简体" panose="02010601030101010101" pitchFamily="2" charset="-122"/>
              <a:cs typeface="Roboto condensed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86485" y="1007745"/>
            <a:ext cx="108000" cy="1117600"/>
            <a:chOff x="1032499" y="411957"/>
            <a:chExt cx="112145" cy="1208392"/>
          </a:xfrm>
          <a:solidFill>
            <a:schemeClr val="tx2"/>
          </a:solidFill>
        </p:grpSpPr>
        <p:cxnSp>
          <p:nvCxnSpPr>
            <p:cNvPr id="40" name="直接连接符 39"/>
            <p:cNvCxnSpPr/>
            <p:nvPr/>
          </p:nvCxnSpPr>
          <p:spPr>
            <a:xfrm>
              <a:off x="1088571" y="411957"/>
              <a:ext cx="1" cy="1129021"/>
            </a:xfrm>
            <a:prstGeom prst="line">
              <a:avLst/>
            </a:prstGeom>
            <a:grpFill/>
            <a:ln w="25400">
              <a:solidFill>
                <a:srgbClr val="FFFFFF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1032499" y="1518749"/>
              <a:ext cx="112145" cy="101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6" name="副标题 5"/>
          <p:cNvSpPr/>
          <p:nvPr>
            <p:ph type="subTitle" idx="1"/>
          </p:nvPr>
        </p:nvSpPr>
        <p:spPr/>
        <p:txBody>
          <a:bodyPr/>
          <a:p>
            <a:r>
              <a:rPr lang="en-US" altLang="zh-CN"/>
              <a:t>Part 2: </a:t>
            </a:r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en-US" altLang="zh-CN"/>
              <a:t>Part 3</a:t>
            </a:r>
            <a:r>
              <a:rPr lang="zh-CN" altLang="en-US"/>
              <a:t>：功能演示</a:t>
            </a:r>
            <a:r>
              <a:rPr lang="en-US" altLang="zh-CN"/>
              <a:t>&amp;</a:t>
            </a:r>
            <a:r>
              <a:rPr lang="zh-CN" altLang="en-US"/>
              <a:t>视频展示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0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42" name="淘宝网chenying0907出品 5"/>
          <p:cNvGrpSpPr/>
          <p:nvPr/>
        </p:nvGrpSpPr>
        <p:grpSpPr bwMode="auto">
          <a:xfrm>
            <a:off x="2210419" y="2585689"/>
            <a:ext cx="1898064" cy="1895948"/>
            <a:chOff x="0" y="0"/>
            <a:chExt cx="1422722" cy="1422722"/>
          </a:xfrm>
        </p:grpSpPr>
        <p:sp>
          <p:nvSpPr>
            <p:cNvPr id="43" name="圆角淘宝网chenying0907出品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  <p:sp>
          <p:nvSpPr>
            <p:cNvPr id="44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74663 w 790121"/>
                <a:gd name="T1" fmla="*/ 233103 h 733367"/>
                <a:gd name="T2" fmla="*/ 99550 w 790121"/>
                <a:gd name="T3" fmla="*/ 257990 h 733367"/>
                <a:gd name="T4" fmla="*/ 74663 w 790121"/>
                <a:gd name="T5" fmla="*/ 282878 h 733367"/>
                <a:gd name="T6" fmla="*/ 49774 w 790121"/>
                <a:gd name="T7" fmla="*/ 257990 h 733367"/>
                <a:gd name="T8" fmla="*/ 74663 w 790121"/>
                <a:gd name="T9" fmla="*/ 233103 h 733367"/>
                <a:gd name="T10" fmla="*/ 29528 w 790121"/>
                <a:gd name="T11" fmla="*/ 212858 h 733367"/>
                <a:gd name="T12" fmla="*/ 29528 w 790121"/>
                <a:gd name="T13" fmla="*/ 303124 h 733367"/>
                <a:gd name="T14" fmla="*/ 119796 w 790121"/>
                <a:gd name="T15" fmla="*/ 303124 h 733367"/>
                <a:gd name="T16" fmla="*/ 119796 w 790121"/>
                <a:gd name="T17" fmla="*/ 212858 h 733367"/>
                <a:gd name="T18" fmla="*/ 29528 w 790121"/>
                <a:gd name="T19" fmla="*/ 212858 h 733367"/>
                <a:gd name="T20" fmla="*/ 182508 w 790121"/>
                <a:gd name="T21" fmla="*/ 183327 h 733367"/>
                <a:gd name="T22" fmla="*/ 331834 w 790121"/>
                <a:gd name="T23" fmla="*/ 183327 h 733367"/>
                <a:gd name="T24" fmla="*/ 331834 w 790121"/>
                <a:gd name="T25" fmla="*/ 332653 h 733367"/>
                <a:gd name="T26" fmla="*/ 182508 w 790121"/>
                <a:gd name="T27" fmla="*/ 332653 h 733367"/>
                <a:gd name="T28" fmla="*/ 182508 w 790121"/>
                <a:gd name="T29" fmla="*/ 183327 h 733367"/>
                <a:gd name="T30" fmla="*/ 0 w 790121"/>
                <a:gd name="T31" fmla="*/ 183327 h 733367"/>
                <a:gd name="T32" fmla="*/ 149325 w 790121"/>
                <a:gd name="T33" fmla="*/ 183327 h 733367"/>
                <a:gd name="T34" fmla="*/ 149325 w 790121"/>
                <a:gd name="T35" fmla="*/ 332653 h 733367"/>
                <a:gd name="T36" fmla="*/ 0 w 790121"/>
                <a:gd name="T37" fmla="*/ 332653 h 733367"/>
                <a:gd name="T38" fmla="*/ 0 w 790121"/>
                <a:gd name="T39" fmla="*/ 183327 h 733367"/>
                <a:gd name="T40" fmla="*/ 29528 w 790121"/>
                <a:gd name="T41" fmla="*/ 30347 h 733367"/>
                <a:gd name="T42" fmla="*/ 29528 w 790121"/>
                <a:gd name="T43" fmla="*/ 120615 h 733367"/>
                <a:gd name="T44" fmla="*/ 119796 w 790121"/>
                <a:gd name="T45" fmla="*/ 120615 h 733367"/>
                <a:gd name="T46" fmla="*/ 119796 w 790121"/>
                <a:gd name="T47" fmla="*/ 30347 h 733367"/>
                <a:gd name="T48" fmla="*/ 29528 w 790121"/>
                <a:gd name="T49" fmla="*/ 30347 h 733367"/>
                <a:gd name="T50" fmla="*/ 182508 w 790121"/>
                <a:gd name="T51" fmla="*/ 819 h 733367"/>
                <a:gd name="T52" fmla="*/ 329621 w 790121"/>
                <a:gd name="T53" fmla="*/ 819 h 733367"/>
                <a:gd name="T54" fmla="*/ 301781 w 790121"/>
                <a:gd name="T55" fmla="*/ 30348 h 733367"/>
                <a:gd name="T56" fmla="*/ 212038 w 790121"/>
                <a:gd name="T57" fmla="*/ 30348 h 733367"/>
                <a:gd name="T58" fmla="*/ 212038 w 790121"/>
                <a:gd name="T59" fmla="*/ 120616 h 733367"/>
                <a:gd name="T60" fmla="*/ 302305 w 790121"/>
                <a:gd name="T61" fmla="*/ 120616 h 733367"/>
                <a:gd name="T62" fmla="*/ 302305 w 790121"/>
                <a:gd name="T63" fmla="*/ 85437 h 733367"/>
                <a:gd name="T64" fmla="*/ 331834 w 790121"/>
                <a:gd name="T65" fmla="*/ 54117 h 733367"/>
                <a:gd name="T66" fmla="*/ 331834 w 790121"/>
                <a:gd name="T67" fmla="*/ 150145 h 733367"/>
                <a:gd name="T68" fmla="*/ 182508 w 790121"/>
                <a:gd name="T69" fmla="*/ 150145 h 733367"/>
                <a:gd name="T70" fmla="*/ 182508 w 790121"/>
                <a:gd name="T71" fmla="*/ 819 h 733367"/>
                <a:gd name="T72" fmla="*/ 0 w 790121"/>
                <a:gd name="T73" fmla="*/ 818 h 733367"/>
                <a:gd name="T74" fmla="*/ 149325 w 790121"/>
                <a:gd name="T75" fmla="*/ 818 h 733367"/>
                <a:gd name="T76" fmla="*/ 149325 w 790121"/>
                <a:gd name="T77" fmla="*/ 150145 h 733367"/>
                <a:gd name="T78" fmla="*/ 0 w 790121"/>
                <a:gd name="T79" fmla="*/ 150145 h 733367"/>
                <a:gd name="T80" fmla="*/ 0 w 790121"/>
                <a:gd name="T81" fmla="*/ 818 h 733367"/>
                <a:gd name="T82" fmla="*/ 346738 w 790121"/>
                <a:gd name="T83" fmla="*/ 0 h 733367"/>
                <a:gd name="T84" fmla="*/ 358396 w 790121"/>
                <a:gd name="T85" fmla="*/ 11659 h 733367"/>
                <a:gd name="T86" fmla="*/ 272184 w 790121"/>
                <a:gd name="T87" fmla="*/ 97871 h 733367"/>
                <a:gd name="T88" fmla="*/ 272318 w 790121"/>
                <a:gd name="T89" fmla="*/ 98004 h 733367"/>
                <a:gd name="T90" fmla="*/ 261416 w 790121"/>
                <a:gd name="T91" fmla="*/ 108907 h 733367"/>
                <a:gd name="T92" fmla="*/ 218261 w 790121"/>
                <a:gd name="T93" fmla="*/ 65750 h 733367"/>
                <a:gd name="T94" fmla="*/ 229162 w 790121"/>
                <a:gd name="T95" fmla="*/ 54849 h 733367"/>
                <a:gd name="T96" fmla="*/ 260526 w 790121"/>
                <a:gd name="T97" fmla="*/ 86212 h 733367"/>
                <a:gd name="T98" fmla="*/ 346738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</p:grpSp>
      <p:grpSp>
        <p:nvGrpSpPr>
          <p:cNvPr id="45" name="淘宝网chenying0907出品 8"/>
          <p:cNvGrpSpPr/>
          <p:nvPr/>
        </p:nvGrpSpPr>
        <p:grpSpPr bwMode="auto">
          <a:xfrm>
            <a:off x="4131760" y="2359274"/>
            <a:ext cx="882377" cy="880262"/>
            <a:chOff x="0" y="0"/>
            <a:chExt cx="661926" cy="661926"/>
          </a:xfrm>
        </p:grpSpPr>
        <p:sp>
          <p:nvSpPr>
            <p:cNvPr id="46" name="圆角淘宝网chenying0907出品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4472C4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 dirty="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  <p:sp>
          <p:nvSpPr>
            <p:cNvPr id="47" name="圆角淘宝网chenying0907出品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25570 w 836083"/>
                <a:gd name="T1" fmla="*/ 12815 h 836083"/>
                <a:gd name="T2" fmla="*/ 25570 w 836083"/>
                <a:gd name="T3" fmla="*/ 15710 h 836083"/>
                <a:gd name="T4" fmla="*/ 18976 w 836083"/>
                <a:gd name="T5" fmla="*/ 15710 h 836083"/>
                <a:gd name="T6" fmla="*/ 18976 w 836083"/>
                <a:gd name="T7" fmla="*/ 15718 h 836083"/>
                <a:gd name="T8" fmla="*/ 14432 w 836083"/>
                <a:gd name="T9" fmla="*/ 18355 h 836083"/>
                <a:gd name="T10" fmla="*/ 14466 w 836083"/>
                <a:gd name="T11" fmla="*/ 23609 h 836083"/>
                <a:gd name="T12" fmla="*/ 19044 w 836083"/>
                <a:gd name="T13" fmla="*/ 26187 h 836083"/>
                <a:gd name="T14" fmla="*/ 19044 w 836083"/>
                <a:gd name="T15" fmla="*/ 26195 h 836083"/>
                <a:gd name="T16" fmla="*/ 25570 w 836083"/>
                <a:gd name="T17" fmla="*/ 26195 h 836083"/>
                <a:gd name="T18" fmla="*/ 25570 w 836083"/>
                <a:gd name="T19" fmla="*/ 29090 h 836083"/>
                <a:gd name="T20" fmla="*/ 18674 w 836083"/>
                <a:gd name="T21" fmla="*/ 29090 h 836083"/>
                <a:gd name="T22" fmla="*/ 18674 w 836083"/>
                <a:gd name="T23" fmla="*/ 29040 h 836083"/>
                <a:gd name="T24" fmla="*/ 11965 w 836083"/>
                <a:gd name="T25" fmla="*/ 25082 h 836083"/>
                <a:gd name="T26" fmla="*/ 11031 w 836083"/>
                <a:gd name="T27" fmla="*/ 22400 h 836083"/>
                <a:gd name="T28" fmla="*/ 9098 w 836083"/>
                <a:gd name="T29" fmla="*/ 22400 h 836083"/>
                <a:gd name="T30" fmla="*/ 9098 w 836083"/>
                <a:gd name="T31" fmla="*/ 26195 h 836083"/>
                <a:gd name="T32" fmla="*/ 7650 w 836083"/>
                <a:gd name="T33" fmla="*/ 26195 h 836083"/>
                <a:gd name="T34" fmla="*/ 7650 w 836083"/>
                <a:gd name="T35" fmla="*/ 15710 h 836083"/>
                <a:gd name="T36" fmla="*/ 9098 w 836083"/>
                <a:gd name="T37" fmla="*/ 15710 h 836083"/>
                <a:gd name="T38" fmla="*/ 9098 w 836083"/>
                <a:gd name="T39" fmla="*/ 19505 h 836083"/>
                <a:gd name="T40" fmla="*/ 11025 w 836083"/>
                <a:gd name="T41" fmla="*/ 19505 h 836083"/>
                <a:gd name="T42" fmla="*/ 11912 w 836083"/>
                <a:gd name="T43" fmla="*/ 16914 h 836083"/>
                <a:gd name="T44" fmla="*/ 18674 w 836083"/>
                <a:gd name="T45" fmla="*/ 12856 h 836083"/>
                <a:gd name="T46" fmla="*/ 18674 w 836083"/>
                <a:gd name="T47" fmla="*/ 12815 h 836083"/>
                <a:gd name="T48" fmla="*/ 18976 w 836083"/>
                <a:gd name="T49" fmla="*/ 12815 h 836083"/>
                <a:gd name="T50" fmla="*/ 25570 w 836083"/>
                <a:gd name="T51" fmla="*/ 12815 h 836083"/>
                <a:gd name="T52" fmla="*/ 34253 w 836083"/>
                <a:gd name="T53" fmla="*/ 20953 h 836083"/>
                <a:gd name="T54" fmla="*/ 29735 w 836083"/>
                <a:gd name="T55" fmla="*/ 25471 h 836083"/>
                <a:gd name="T56" fmla="*/ 19111 w 836083"/>
                <a:gd name="T57" fmla="*/ 25471 h 836083"/>
                <a:gd name="T58" fmla="*/ 14592 w 836083"/>
                <a:gd name="T59" fmla="*/ 20953 h 836083"/>
                <a:gd name="T60" fmla="*/ 19111 w 836083"/>
                <a:gd name="T61" fmla="*/ 16434 h 836083"/>
                <a:gd name="T62" fmla="*/ 29735 w 836083"/>
                <a:gd name="T63" fmla="*/ 16434 h 836083"/>
                <a:gd name="T64" fmla="*/ 34253 w 836083"/>
                <a:gd name="T65" fmla="*/ 20953 h 836083"/>
                <a:gd name="T66" fmla="*/ 38362 w 836083"/>
                <a:gd name="T67" fmla="*/ 20953 h 836083"/>
                <a:gd name="T68" fmla="*/ 20952 w 836083"/>
                <a:gd name="T69" fmla="*/ 3542 h 836083"/>
                <a:gd name="T70" fmla="*/ 3542 w 836083"/>
                <a:gd name="T71" fmla="*/ 20953 h 836083"/>
                <a:gd name="T72" fmla="*/ 20952 w 836083"/>
                <a:gd name="T73" fmla="*/ 38364 h 836083"/>
                <a:gd name="T74" fmla="*/ 38362 w 836083"/>
                <a:gd name="T75" fmla="*/ 20953 h 836083"/>
                <a:gd name="T76" fmla="*/ 41904 w 836083"/>
                <a:gd name="T77" fmla="*/ 20953 h 836083"/>
                <a:gd name="T78" fmla="*/ 20952 w 836083"/>
                <a:gd name="T79" fmla="*/ 41905 h 836083"/>
                <a:gd name="T80" fmla="*/ 0 w 836083"/>
                <a:gd name="T81" fmla="*/ 20953 h 836083"/>
                <a:gd name="T82" fmla="*/ 20952 w 836083"/>
                <a:gd name="T83" fmla="*/ 0 h 836083"/>
                <a:gd name="T84" fmla="*/ 41904 w 836083"/>
                <a:gd name="T85" fmla="*/ 20953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</p:grpSp>
      <p:grpSp>
        <p:nvGrpSpPr>
          <p:cNvPr id="48" name="淘宝网chenying0907出品 11"/>
          <p:cNvGrpSpPr/>
          <p:nvPr/>
        </p:nvGrpSpPr>
        <p:grpSpPr bwMode="auto">
          <a:xfrm>
            <a:off x="4897757" y="2909440"/>
            <a:ext cx="1246331" cy="1248448"/>
            <a:chOff x="0" y="0"/>
            <a:chExt cx="661926" cy="661926"/>
          </a:xfrm>
        </p:grpSpPr>
        <p:sp>
          <p:nvSpPr>
            <p:cNvPr id="49" name="圆角淘宝网chenying0907出品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4472C4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  <p:sp>
          <p:nvSpPr>
            <p:cNvPr id="50" name="淘宝网chenying0907出品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13841 w 944830"/>
                <a:gd name="T1" fmla="*/ 0 h 944830"/>
                <a:gd name="T2" fmla="*/ 18947 w 944830"/>
                <a:gd name="T3" fmla="*/ 5106 h 944830"/>
                <a:gd name="T4" fmla="*/ 22160 w 944830"/>
                <a:gd name="T5" fmla="*/ 2730 h 944830"/>
                <a:gd name="T6" fmla="*/ 25586 w 944830"/>
                <a:gd name="T7" fmla="*/ 6155 h 944830"/>
                <a:gd name="T8" fmla="*/ 23210 w 944830"/>
                <a:gd name="T9" fmla="*/ 9369 h 944830"/>
                <a:gd name="T10" fmla="*/ 27682 w 944830"/>
                <a:gd name="T11" fmla="*/ 13841 h 944830"/>
                <a:gd name="T12" fmla="*/ 23075 w 944830"/>
                <a:gd name="T13" fmla="*/ 18448 h 944830"/>
                <a:gd name="T14" fmla="*/ 20203 w 944830"/>
                <a:gd name="T15" fmla="*/ 16777 h 944830"/>
                <a:gd name="T16" fmla="*/ 16777 w 944830"/>
                <a:gd name="T17" fmla="*/ 20203 h 944830"/>
                <a:gd name="T18" fmla="*/ 18448 w 944830"/>
                <a:gd name="T19" fmla="*/ 23075 h 944830"/>
                <a:gd name="T20" fmla="*/ 13841 w 944830"/>
                <a:gd name="T21" fmla="*/ 27682 h 944830"/>
                <a:gd name="T22" fmla="*/ 9234 w 944830"/>
                <a:gd name="T23" fmla="*/ 23075 h 944830"/>
                <a:gd name="T24" fmla="*/ 10905 w 944830"/>
                <a:gd name="T25" fmla="*/ 20203 h 944830"/>
                <a:gd name="T26" fmla="*/ 7480 w 944830"/>
                <a:gd name="T27" fmla="*/ 16777 h 944830"/>
                <a:gd name="T28" fmla="*/ 4607 w 944830"/>
                <a:gd name="T29" fmla="*/ 18448 h 944830"/>
                <a:gd name="T30" fmla="*/ 0 w 944830"/>
                <a:gd name="T31" fmla="*/ 13841 h 944830"/>
                <a:gd name="T32" fmla="*/ 4472 w 944830"/>
                <a:gd name="T33" fmla="*/ 9369 h 944830"/>
                <a:gd name="T34" fmla="*/ 2096 w 944830"/>
                <a:gd name="T35" fmla="*/ 6155 h 944830"/>
                <a:gd name="T36" fmla="*/ 5522 w 944830"/>
                <a:gd name="T37" fmla="*/ 2730 h 944830"/>
                <a:gd name="T38" fmla="*/ 8736 w 944830"/>
                <a:gd name="T39" fmla="*/ 5106 h 944830"/>
                <a:gd name="T40" fmla="*/ 13841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</p:grpSp>
      <p:sp>
        <p:nvSpPr>
          <p:cNvPr id="51" name="TextBox 14"/>
          <p:cNvSpPr>
            <a:spLocks noChangeArrowheads="1"/>
          </p:cNvSpPr>
          <p:nvPr/>
        </p:nvSpPr>
        <p:spPr bwMode="auto">
          <a:xfrm>
            <a:off x="6876227" y="2075536"/>
            <a:ext cx="3901929" cy="49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589" tIns="40794" rIns="81589" bIns="40794" rtlCol="0">
            <a:spAutoFit/>
          </a:bodyPr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1600"/>
              </a:lnSpc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  <a:t>语音识别</a:t>
            </a:r>
            <a:b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</a:br>
            <a:endParaRPr lang="zh-CN" altLang="en-US" sz="2400" dirty="0">
              <a:solidFill>
                <a:srgbClr val="FFFFFF"/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52" name="Rectangle 42"/>
          <p:cNvSpPr>
            <a:spLocks noChangeArrowheads="1"/>
          </p:cNvSpPr>
          <p:nvPr/>
        </p:nvSpPr>
        <p:spPr bwMode="auto">
          <a:xfrm>
            <a:off x="6584217" y="2075728"/>
            <a:ext cx="253922" cy="253922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  <a:endParaRPr lang="en-US" altLang="zh-CN" sz="1465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34" charset="0"/>
            </a:endParaRPr>
          </a:p>
        </p:txBody>
      </p:sp>
      <p:sp>
        <p:nvSpPr>
          <p:cNvPr id="53" name="TextBox 16"/>
          <p:cNvSpPr>
            <a:spLocks noChangeArrowheads="1"/>
          </p:cNvSpPr>
          <p:nvPr/>
        </p:nvSpPr>
        <p:spPr bwMode="auto">
          <a:xfrm>
            <a:off x="6876227" y="3277625"/>
            <a:ext cx="3901929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  <a:t>在线与离线地图查询，导航</a:t>
            </a:r>
            <a:endParaRPr lang="zh-CN" altLang="en-US" sz="2400" dirty="0">
              <a:solidFill>
                <a:srgbClr val="FFFFFF"/>
              </a:solidFill>
              <a:latin typeface="+mn-ea"/>
              <a:ea typeface="+mn-ea"/>
              <a:sym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endParaRPr lang="zh-CN" altLang="en-US" sz="2400" dirty="0">
              <a:solidFill>
                <a:srgbClr val="FFFFFF"/>
              </a:solidFill>
              <a:latin typeface="+mn-ea"/>
              <a:ea typeface="+mn-ea"/>
              <a:sym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  <a:t>与即时</a:t>
            </a: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  <a:t>路线规划</a:t>
            </a:r>
            <a:endParaRPr lang="zh-CN" altLang="en-US" sz="2400" dirty="0">
              <a:solidFill>
                <a:srgbClr val="FFFFFF"/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54" name="Rectangle 42"/>
          <p:cNvSpPr>
            <a:spLocks noChangeArrowheads="1"/>
          </p:cNvSpPr>
          <p:nvPr/>
        </p:nvSpPr>
        <p:spPr bwMode="auto">
          <a:xfrm>
            <a:off x="6584217" y="3336873"/>
            <a:ext cx="253922" cy="256038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  <a:endParaRPr lang="en-US" altLang="zh-CN" sz="1465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34" charset="0"/>
            </a:endParaRPr>
          </a:p>
        </p:txBody>
      </p:sp>
      <p:sp>
        <p:nvSpPr>
          <p:cNvPr id="55" name="TextBox 18"/>
          <p:cNvSpPr>
            <a:spLocks noChangeArrowheads="1"/>
          </p:cNvSpPr>
          <p:nvPr/>
        </p:nvSpPr>
        <p:spPr bwMode="auto">
          <a:xfrm>
            <a:off x="6876227" y="4500681"/>
            <a:ext cx="3901929" cy="60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zh-CN" altLang="en-US" sz="2400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  <a:t>驱动行进</a:t>
            </a:r>
            <a:br>
              <a:rPr lang="zh-CN" altLang="en-US" sz="1065" dirty="0">
                <a:solidFill>
                  <a:srgbClr val="FFFFFF"/>
                </a:solidFill>
                <a:latin typeface="+mn-ea"/>
                <a:ea typeface="+mn-ea"/>
                <a:sym typeface="微软雅黑" panose="020B0503020204020204" pitchFamily="34" charset="-122"/>
              </a:rPr>
            </a:br>
            <a:endParaRPr lang="zh-CN" altLang="en-US" sz="1065" dirty="0">
              <a:solidFill>
                <a:srgbClr val="FFFFFF"/>
              </a:solidFill>
              <a:latin typeface="+mn-ea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56" name="Rectangle 42"/>
          <p:cNvSpPr>
            <a:spLocks noChangeArrowheads="1"/>
          </p:cNvSpPr>
          <p:nvPr/>
        </p:nvSpPr>
        <p:spPr bwMode="auto">
          <a:xfrm>
            <a:off x="6584217" y="4559929"/>
            <a:ext cx="253922" cy="256038"/>
          </a:xfrm>
          <a:prstGeom prst="rect">
            <a:avLst/>
          </a:pr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5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Open Sans" panose="020B0606030504020204" pitchFamily="34" charset="0"/>
              </a:rPr>
              <a:t>+</a:t>
            </a:r>
            <a:endParaRPr lang="en-US" altLang="zh-CN" sz="1465" b="1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Open Sans" panose="020B0606030504020204" pitchFamily="34" charset="0"/>
            </a:endParaRPr>
          </a:p>
        </p:txBody>
      </p:sp>
      <p:grpSp>
        <p:nvGrpSpPr>
          <p:cNvPr id="57" name="淘宝网chenying0907出品 20"/>
          <p:cNvGrpSpPr/>
          <p:nvPr/>
        </p:nvGrpSpPr>
        <p:grpSpPr bwMode="auto">
          <a:xfrm>
            <a:off x="4131760" y="3808746"/>
            <a:ext cx="882377" cy="882377"/>
            <a:chOff x="0" y="0"/>
            <a:chExt cx="661926" cy="661926"/>
          </a:xfrm>
        </p:grpSpPr>
        <p:sp>
          <p:nvSpPr>
            <p:cNvPr id="58" name="圆角淘宝网chenying0907出品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4472C4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ysClr val="windowText" lastClr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  <p:sp>
          <p:nvSpPr>
            <p:cNvPr id="59" name="圆角淘宝网chenying0907出品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8699 w 978088"/>
                <a:gd name="T1" fmla="*/ 0 h 630163"/>
                <a:gd name="T2" fmla="*/ 14093 w 978088"/>
                <a:gd name="T3" fmla="*/ 3320 h 630163"/>
                <a:gd name="T4" fmla="*/ 16417 w 978088"/>
                <a:gd name="T5" fmla="*/ 2393 h 630163"/>
                <a:gd name="T6" fmla="*/ 19897 w 978088"/>
                <a:gd name="T7" fmla="*/ 5873 h 630163"/>
                <a:gd name="T8" fmla="*/ 19835 w 978088"/>
                <a:gd name="T9" fmla="*/ 6176 h 630163"/>
                <a:gd name="T10" fmla="*/ 22617 w 978088"/>
                <a:gd name="T11" fmla="*/ 10222 h 630163"/>
                <a:gd name="T12" fmla="*/ 18267 w 978088"/>
                <a:gd name="T13" fmla="*/ 14572 h 630163"/>
                <a:gd name="T14" fmla="*/ 4349 w 978088"/>
                <a:gd name="T15" fmla="*/ 14572 h 630163"/>
                <a:gd name="T16" fmla="*/ 0 w 978088"/>
                <a:gd name="T17" fmla="*/ 10222 h 630163"/>
                <a:gd name="T18" fmla="*/ 2624 w 978088"/>
                <a:gd name="T19" fmla="*/ 6236 h 630163"/>
                <a:gd name="T20" fmla="*/ 2610 w 978088"/>
                <a:gd name="T21" fmla="*/ 6089 h 630163"/>
                <a:gd name="T22" fmla="*/ 8699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solidFill>
                  <a:sysClr val="windowText" lastClr="000000">
                    <a:lumMod val="95000"/>
                    <a:lumOff val="5000"/>
                  </a:sys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utoUpdateAnimBg="0"/>
      <p:bldP spid="52" grpId="0" bldLvl="0" animBg="1" autoUpdateAnimBg="0"/>
      <p:bldP spid="53" grpId="0" bldLvl="0" autoUpdateAnimBg="0"/>
      <p:bldP spid="54" grpId="0" bldLvl="0" animBg="1" autoUpdateAnimBg="0"/>
      <p:bldP spid="55" grpId="0" bldLvl="0" autoUpdateAnimBg="0"/>
      <p:bldP spid="56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en-US" altLang="zh-CN"/>
              <a:t>Part 4</a:t>
            </a:r>
            <a:r>
              <a:rPr lang="zh-CN" altLang="en-US"/>
              <a:t>：改进方向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0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13" name="组合 3"/>
          <p:cNvGrpSpPr/>
          <p:nvPr/>
        </p:nvGrpSpPr>
        <p:grpSpPr>
          <a:xfrm>
            <a:off x="2810464" y="1811378"/>
            <a:ext cx="2232948" cy="3554465"/>
            <a:chOff x="778084" y="1038958"/>
            <a:chExt cx="1850186" cy="2940194"/>
          </a:xfrm>
        </p:grpSpPr>
        <p:sp>
          <p:nvSpPr>
            <p:cNvPr id="14" name="圆角矩形 13"/>
            <p:cNvSpPr/>
            <p:nvPr/>
          </p:nvSpPr>
          <p:spPr>
            <a:xfrm>
              <a:off x="887052" y="1038958"/>
              <a:ext cx="1632254" cy="1502650"/>
            </a:xfrm>
            <a:prstGeom prst="roundRect">
              <a:avLst>
                <a:gd name="adj" fmla="val 9350"/>
              </a:avLst>
            </a:prstGeom>
            <a:solidFill>
              <a:srgbClr val="0059DB"/>
            </a:solidFill>
            <a:ln w="25400" cap="flat" cmpd="sng" algn="ctr">
              <a:solidFill>
                <a:srgbClr val="0059DB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8084" y="1947913"/>
              <a:ext cx="1850186" cy="1991990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0059DB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03141" y="1647875"/>
              <a:ext cx="600075" cy="600075"/>
            </a:xfrm>
            <a:prstGeom prst="ellipse">
              <a:avLst/>
            </a:prstGeom>
            <a:solidFill>
              <a:srgbClr val="0059DB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20" name="文本框 11"/>
            <p:cNvSpPr txBox="1"/>
            <p:nvPr/>
          </p:nvSpPr>
          <p:spPr>
            <a:xfrm>
              <a:off x="1277615" y="1214856"/>
              <a:ext cx="839366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01</a:t>
              </a:r>
              <a:endParaRPr lang="zh-HK" altLang="en-US" sz="4265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21" name="文本框 64"/>
            <p:cNvSpPr txBox="1"/>
            <p:nvPr/>
          </p:nvSpPr>
          <p:spPr>
            <a:xfrm>
              <a:off x="981178" y="2323222"/>
              <a:ext cx="1276969" cy="328814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PID调速</a:t>
              </a:r>
              <a:endParaRPr lang="zh-CN" altLang="en-US" sz="20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65"/>
            <p:cNvSpPr txBox="1"/>
            <p:nvPr/>
          </p:nvSpPr>
          <p:spPr>
            <a:xfrm>
              <a:off x="980633" y="2631857"/>
              <a:ext cx="1432279" cy="1347295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600" dirty="0"/>
                <a:t>由于未设计PID算法，小车行进受路面坡度，粗糙程度等影响较大，在实际运行时会发生偏离</a:t>
              </a:r>
              <a:endParaRPr lang="zh-CN" altLang="en-US" sz="1600" dirty="0"/>
            </a:p>
          </p:txBody>
        </p:sp>
      </p:grpSp>
      <p:grpSp>
        <p:nvGrpSpPr>
          <p:cNvPr id="23" name="组合 11"/>
          <p:cNvGrpSpPr/>
          <p:nvPr/>
        </p:nvGrpSpPr>
        <p:grpSpPr>
          <a:xfrm>
            <a:off x="5589932" y="1811378"/>
            <a:ext cx="2232948" cy="3507016"/>
            <a:chOff x="2690633" y="1038958"/>
            <a:chExt cx="1850186" cy="2900945"/>
          </a:xfrm>
        </p:grpSpPr>
        <p:sp>
          <p:nvSpPr>
            <p:cNvPr id="24" name="圆角矩形 23"/>
            <p:cNvSpPr/>
            <p:nvPr/>
          </p:nvSpPr>
          <p:spPr>
            <a:xfrm>
              <a:off x="2799601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rgbClr val="3B3E45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690633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3B3E45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315689" y="1647875"/>
              <a:ext cx="600075" cy="600075"/>
            </a:xfrm>
            <a:prstGeom prst="ellipse">
              <a:avLst/>
            </a:prstGeom>
            <a:solidFill>
              <a:srgbClr val="3B3E45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27" name="文本框 48"/>
            <p:cNvSpPr txBox="1"/>
            <p:nvPr/>
          </p:nvSpPr>
          <p:spPr>
            <a:xfrm>
              <a:off x="3185327" y="1222952"/>
              <a:ext cx="894944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prstClr val="white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02</a:t>
              </a:r>
              <a:endParaRPr lang="zh-HK" altLang="en-US" sz="4265" kern="0" dirty="0">
                <a:solidFill>
                  <a:prstClr val="white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28" name="文本框 66"/>
            <p:cNvSpPr txBox="1"/>
            <p:nvPr/>
          </p:nvSpPr>
          <p:spPr>
            <a:xfrm>
              <a:off x="2884783" y="2323222"/>
              <a:ext cx="1546884" cy="328814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20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加装摄像头</a:t>
              </a:r>
              <a:endParaRPr lang="zh-CN" altLang="en-US" sz="20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67"/>
            <p:cNvSpPr txBox="1"/>
            <p:nvPr/>
          </p:nvSpPr>
          <p:spPr>
            <a:xfrm>
              <a:off x="2883131" y="2737960"/>
              <a:ext cx="1465009" cy="1135090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/>
              </a:lvl1pPr>
            </a:lstStyle>
            <a:p>
              <a:r>
                <a:rPr lang="zh-CN" altLang="en-US" sz="1600" dirty="0"/>
                <a:t>可以加装摄像头对路面边线进行识别，保证小车直线运行，不偏离航道。</a:t>
              </a:r>
              <a:endParaRPr lang="zh-CN" altLang="en-US" sz="1600" dirty="0"/>
            </a:p>
          </p:txBody>
        </p:sp>
      </p:grpSp>
      <p:grpSp>
        <p:nvGrpSpPr>
          <p:cNvPr id="30" name="组合 18"/>
          <p:cNvGrpSpPr/>
          <p:nvPr/>
        </p:nvGrpSpPr>
        <p:grpSpPr>
          <a:xfrm>
            <a:off x="8295961" y="1811378"/>
            <a:ext cx="2232948" cy="3507016"/>
            <a:chOff x="4603182" y="1038958"/>
            <a:chExt cx="1850186" cy="2900945"/>
          </a:xfrm>
        </p:grpSpPr>
        <p:sp>
          <p:nvSpPr>
            <p:cNvPr id="31" name="圆角矩形 30"/>
            <p:cNvSpPr/>
            <p:nvPr/>
          </p:nvSpPr>
          <p:spPr>
            <a:xfrm>
              <a:off x="4712149" y="1038958"/>
              <a:ext cx="1632254" cy="1502651"/>
            </a:xfrm>
            <a:prstGeom prst="roundRect">
              <a:avLst>
                <a:gd name="adj" fmla="val 9350"/>
              </a:avLst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603182" y="1947912"/>
              <a:ext cx="1850186" cy="1991991"/>
            </a:xfrm>
            <a:custGeom>
              <a:avLst/>
              <a:gdLst>
                <a:gd name="connsiteX0" fmla="*/ 1 w 2466914"/>
                <a:gd name="connsiteY0" fmla="*/ 0 h 3944375"/>
                <a:gd name="connsiteX1" fmla="*/ 2466914 w 2466914"/>
                <a:gd name="connsiteY1" fmla="*/ 0 h 3944375"/>
                <a:gd name="connsiteX2" fmla="*/ 2466914 w 2466914"/>
                <a:gd name="connsiteY2" fmla="*/ 3515745 h 3944375"/>
                <a:gd name="connsiteX3" fmla="*/ 2466913 w 2466914"/>
                <a:gd name="connsiteY3" fmla="*/ 3515745 h 3944375"/>
                <a:gd name="connsiteX4" fmla="*/ 2466913 w 2466914"/>
                <a:gd name="connsiteY4" fmla="*/ 3757044 h 3944375"/>
                <a:gd name="connsiteX5" fmla="*/ 2279582 w 2466914"/>
                <a:gd name="connsiteY5" fmla="*/ 3944375 h 3944375"/>
                <a:gd name="connsiteX6" fmla="*/ 187331 w 2466914"/>
                <a:gd name="connsiteY6" fmla="*/ 3944375 h 3944375"/>
                <a:gd name="connsiteX7" fmla="*/ 0 w 2466914"/>
                <a:gd name="connsiteY7" fmla="*/ 3757044 h 3944375"/>
                <a:gd name="connsiteX8" fmla="*/ 0 w 2466914"/>
                <a:gd name="connsiteY8" fmla="*/ 2128171 h 3944375"/>
                <a:gd name="connsiteX9" fmla="*/ 1 w 2466914"/>
                <a:gd name="connsiteY9" fmla="*/ 2128161 h 39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6914" h="3944375">
                  <a:moveTo>
                    <a:pt x="1" y="0"/>
                  </a:moveTo>
                  <a:lnTo>
                    <a:pt x="2466914" y="0"/>
                  </a:lnTo>
                  <a:lnTo>
                    <a:pt x="2466914" y="3515745"/>
                  </a:lnTo>
                  <a:lnTo>
                    <a:pt x="2466913" y="3515745"/>
                  </a:lnTo>
                  <a:lnTo>
                    <a:pt x="2466913" y="3757044"/>
                  </a:lnTo>
                  <a:cubicBezTo>
                    <a:pt x="2466913" y="3860504"/>
                    <a:pt x="2383042" y="3944375"/>
                    <a:pt x="2279582" y="3944375"/>
                  </a:cubicBezTo>
                  <a:lnTo>
                    <a:pt x="187331" y="3944375"/>
                  </a:lnTo>
                  <a:cubicBezTo>
                    <a:pt x="83871" y="3944375"/>
                    <a:pt x="0" y="3860504"/>
                    <a:pt x="0" y="3757044"/>
                  </a:cubicBezTo>
                  <a:lnTo>
                    <a:pt x="0" y="2128171"/>
                  </a:lnTo>
                  <a:lnTo>
                    <a:pt x="1" y="2128161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A6A6A6"/>
              </a:solidFill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Calibri" panose="020F0502020204030204"/>
                <a:ea typeface="PMingLiU" panose="02020300000000000000" pitchFamily="18" charset="-12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28238" y="1647875"/>
              <a:ext cx="600075" cy="600075"/>
            </a:xfrm>
            <a:prstGeom prst="ellipse">
              <a:avLst/>
            </a:prstGeom>
            <a:solidFill>
              <a:srgbClr val="A6A6A6"/>
            </a:solidFill>
            <a:ln w="25400" cap="flat" cmpd="sng" algn="ctr">
              <a:noFill/>
              <a:prstDash val="solid"/>
            </a:ln>
            <a:effectLst/>
          </p:spPr>
          <p:txBody>
            <a:bodyPr lIns="91412" tIns="45706" rIns="91412" bIns="45706" rtlCol="0" anchor="ctr"/>
            <a:lstStyle/>
            <a:p>
              <a:pPr algn="ctr" defTabSz="1217930">
                <a:defRPr/>
              </a:pPr>
              <a:endParaRPr lang="zh-HK" altLang="en-US" sz="2135" kern="0" dirty="0">
                <a:solidFill>
                  <a:prstClr val="white"/>
                </a:solidFill>
                <a:latin typeface="Impact" panose="020B0806030902050204" pitchFamily="34" charset="0"/>
                <a:ea typeface="PMingLiU" panose="02020300000000000000" pitchFamily="18" charset="-120"/>
              </a:endParaRPr>
            </a:p>
          </p:txBody>
        </p:sp>
        <p:sp>
          <p:nvSpPr>
            <p:cNvPr id="34" name="文本框 54"/>
            <p:cNvSpPr txBox="1"/>
            <p:nvPr/>
          </p:nvSpPr>
          <p:spPr>
            <a:xfrm>
              <a:off x="5044295" y="1222952"/>
              <a:ext cx="978584" cy="619261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en-US" altLang="zh-HK" sz="4265" kern="0" dirty="0">
                  <a:solidFill>
                    <a:sysClr val="window" lastClr="FFFFFF"/>
                  </a:solidFill>
                  <a:latin typeface="Impact" panose="020B0806030902050204" pitchFamily="34" charset="0"/>
                  <a:ea typeface="张海山锐谐体2.0-授权联系：Samtype@QQ.com" panose="02000000000000000000" pitchFamily="2" charset="-122"/>
                </a:rPr>
                <a:t>03</a:t>
              </a:r>
              <a:endParaRPr lang="zh-HK" altLang="en-US" sz="4265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35" name="文本框 68"/>
            <p:cNvSpPr txBox="1"/>
            <p:nvPr/>
          </p:nvSpPr>
          <p:spPr>
            <a:xfrm>
              <a:off x="4972578" y="2323210"/>
              <a:ext cx="1110344" cy="328814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/>
            <a:p>
              <a:pPr algn="ctr" defTabSz="1217930">
                <a:defRPr/>
              </a:pPr>
              <a:r>
                <a:rPr lang="zh-CN" altLang="en-US" sz="2000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语音交互</a:t>
              </a:r>
              <a:endParaRPr lang="zh-CN" altLang="en-US" sz="20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69"/>
            <p:cNvSpPr txBox="1"/>
            <p:nvPr/>
          </p:nvSpPr>
          <p:spPr>
            <a:xfrm>
              <a:off x="4699468" y="2681975"/>
              <a:ext cx="1644748" cy="1135090"/>
            </a:xfrm>
            <a:prstGeom prst="rect">
              <a:avLst/>
            </a:prstGeom>
            <a:noFill/>
          </p:spPr>
          <p:txBody>
            <a:bodyPr wrap="square" lIns="91412" tIns="45706" rIns="91412" bIns="45706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000"/>
              </a:lvl1pPr>
            </a:lstStyle>
            <a:p>
              <a:r>
                <a:rPr lang="zh-CN" altLang="en-US" sz="1600" dirty="0"/>
                <a:t>录音时间固定，无法进行即时语音分析，根据用户说话的时间来控制语音输入时间</a:t>
              </a:r>
              <a:endParaRPr lang="zh-CN" alt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55372" y="2725402"/>
            <a:ext cx="2377386" cy="603885"/>
            <a:chOff x="5014290" y="4909943"/>
            <a:chExt cx="2269942" cy="822837"/>
          </a:xfrm>
        </p:grpSpPr>
        <p:sp>
          <p:nvSpPr>
            <p:cNvPr id="4" name="矩形 3"/>
            <p:cNvSpPr/>
            <p:nvPr/>
          </p:nvSpPr>
          <p:spPr>
            <a:xfrm>
              <a:off x="5014290" y="4909943"/>
              <a:ext cx="2269942" cy="582274"/>
            </a:xfrm>
            <a:prstGeom prst="rect">
              <a:avLst/>
            </a:prstGeom>
            <a:solidFill>
              <a:srgbClr val="569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014290" y="4909943"/>
              <a:ext cx="2269942" cy="822837"/>
            </a:xfrm>
            <a:prstGeom prst="rect">
              <a:avLst/>
            </a:prstGeom>
            <a:solidFill>
              <a:srgbClr val="0059DB"/>
            </a:solidFill>
          </p:spPr>
          <p:txBody>
            <a:bodyPr wrap="square" rtlCol="0">
              <a:spAutoFit/>
            </a:bodyPr>
            <a:p>
              <a:pPr algn="ctr">
                <a:lnSpc>
                  <a:spcPts val="2000"/>
                </a:lnSpc>
              </a:pPr>
              <a:r>
                <a:rPr lang="en-US" altLang="zh-CN" sz="4800" b="1" baseline="-25000" dirty="0">
                  <a:solidFill>
                    <a:srgbClr val="FFFFFF"/>
                  </a:solidFill>
                  <a:latin typeface="+mn-ea"/>
                </a:rPr>
                <a:t>Allin</a:t>
              </a:r>
              <a:endParaRPr lang="en-US" altLang="zh-CN" sz="4800" b="1" baseline="-25000" dirty="0">
                <a:solidFill>
                  <a:srgbClr val="FFFFFF"/>
                </a:solidFill>
                <a:latin typeface="+mn-ea"/>
              </a:endParaRPr>
            </a:p>
            <a:p>
              <a:pPr algn="ctr">
                <a:lnSpc>
                  <a:spcPts val="2000"/>
                </a:lnSpc>
              </a:pPr>
              <a:r>
                <a:rPr lang="zh-CN" altLang="en-US" b="1" baseline="-25000" dirty="0">
                  <a:solidFill>
                    <a:srgbClr val="FFFFFF"/>
                  </a:solidFill>
                  <a:latin typeface="+mn-ea"/>
                </a:rPr>
                <a:t> </a:t>
              </a:r>
              <a:endParaRPr lang="zh-CN" altLang="en-US" b="1" baseline="-25000" dirty="0">
                <a:solidFill>
                  <a:srgbClr val="FFFFFF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DIAGRAM" val="27c0fd1a-f671-402d-8da3-a1d48e8f671b"/>
</p:tagLst>
</file>

<file path=ppt/theme/theme1.xml><?xml version="1.0" encoding="utf-8"?>
<a:theme xmlns:a="http://schemas.openxmlformats.org/drawingml/2006/main" name="1_Title Slide">
  <a:themeElements>
    <a:clrScheme name="2210">
      <a:dk1>
        <a:srgbClr val="1D1D1A"/>
      </a:dk1>
      <a:lt1>
        <a:srgbClr val="1D1D1A"/>
      </a:lt1>
      <a:dk2>
        <a:srgbClr val="FFFFFF"/>
      </a:dk2>
      <a:lt2>
        <a:srgbClr val="FFFFFF"/>
      </a:lt2>
      <a:accent1>
        <a:srgbClr val="C7000A"/>
      </a:accent1>
      <a:accent2>
        <a:srgbClr val="E9002F"/>
      </a:accent2>
      <a:accent3>
        <a:srgbClr val="F4A100"/>
      </a:accent3>
      <a:accent4>
        <a:srgbClr val="FFFF00"/>
      </a:accent4>
      <a:accent5>
        <a:srgbClr val="232323"/>
      </a:accent5>
      <a:accent6>
        <a:srgbClr val="666666"/>
      </a:accent6>
      <a:hlink>
        <a:srgbClr val="919191"/>
      </a:hlink>
      <a:folHlink>
        <a:srgbClr val="C4C4C4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1" sz="3200" dirty="0" smtClean="0">
            <a:solidFill>
              <a:srgbClr val="57575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hart page">
  <a:themeElements>
    <a:clrScheme name="updated">
      <a:dk1>
        <a:srgbClr val="1D1D1A"/>
      </a:dk1>
      <a:lt1>
        <a:srgbClr val="1D1D1A"/>
      </a:lt1>
      <a:dk2>
        <a:srgbClr val="FFFFFF"/>
      </a:dk2>
      <a:lt2>
        <a:srgbClr val="FFFFFF"/>
      </a:lt2>
      <a:accent1>
        <a:srgbClr val="C7000A"/>
      </a:accent1>
      <a:accent2>
        <a:srgbClr val="C8102E"/>
      </a:accent2>
      <a:accent3>
        <a:srgbClr val="EA594F"/>
      </a:accent3>
      <a:accent4>
        <a:srgbClr val="F8B53C"/>
      </a:accent4>
      <a:accent5>
        <a:srgbClr val="231815"/>
      </a:accent5>
      <a:accent6>
        <a:srgbClr val="595757"/>
      </a:accent6>
      <a:hlink>
        <a:srgbClr val="898989"/>
      </a:hlink>
      <a:folHlink>
        <a:srgbClr val="B5B5B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7000B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800" dirty="0" smtClean="0">
            <a:solidFill>
              <a:schemeClr val="accent2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Chart page">
  <a:themeElements>
    <a:clrScheme name="Custom 29">
      <a:dk1>
        <a:srgbClr val="1D1D1A"/>
      </a:dk1>
      <a:lt1>
        <a:srgbClr val="666666"/>
      </a:lt1>
      <a:dk2>
        <a:srgbClr val="FFFFFF"/>
      </a:dk2>
      <a:lt2>
        <a:srgbClr val="EBEBEB"/>
      </a:lt2>
      <a:accent1>
        <a:srgbClr val="C7000A"/>
      </a:accent1>
      <a:accent2>
        <a:srgbClr val="E9002F"/>
      </a:accent2>
      <a:accent3>
        <a:srgbClr val="F4A100"/>
      </a:accent3>
      <a:accent4>
        <a:srgbClr val="FFFF00"/>
      </a:accent4>
      <a:accent5>
        <a:srgbClr val="232323"/>
      </a:accent5>
      <a:accent6>
        <a:srgbClr val="666666"/>
      </a:accent6>
      <a:hlink>
        <a:srgbClr val="919191"/>
      </a:hlink>
      <a:folHlink>
        <a:srgbClr val="C4C4C4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A002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ts val="3440"/>
          </a:lnSpc>
          <a:defRPr sz="32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End page">
  <a:themeElements>
    <a:clrScheme name="2210">
      <a:dk1>
        <a:srgbClr val="1D1D1A"/>
      </a:dk1>
      <a:lt1>
        <a:srgbClr val="1D1D1A"/>
      </a:lt1>
      <a:dk2>
        <a:srgbClr val="FFFFFF"/>
      </a:dk2>
      <a:lt2>
        <a:srgbClr val="FFFFFF"/>
      </a:lt2>
      <a:accent1>
        <a:srgbClr val="C7000A"/>
      </a:accent1>
      <a:accent2>
        <a:srgbClr val="E9002F"/>
      </a:accent2>
      <a:accent3>
        <a:srgbClr val="F4A100"/>
      </a:accent3>
      <a:accent4>
        <a:srgbClr val="FFFF00"/>
      </a:accent4>
      <a:accent5>
        <a:srgbClr val="232323"/>
      </a:accent5>
      <a:accent6>
        <a:srgbClr val="666666"/>
      </a:accent6>
      <a:hlink>
        <a:srgbClr val="919191"/>
      </a:hlink>
      <a:folHlink>
        <a:srgbClr val="C4C4C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A002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MWC 19-PPT模板-白底 16比9</Template>
  <TotalTime>0</TotalTime>
  <Words>755</Words>
  <Application>WPS 演示</Application>
  <PresentationFormat>自定义</PresentationFormat>
  <Paragraphs>126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Century Gothic</vt:lpstr>
      <vt:lpstr>方正细圆简体</vt:lpstr>
      <vt:lpstr>Roboto condensed</vt:lpstr>
      <vt:lpstr>Open Sans</vt:lpstr>
      <vt:lpstr>Segoe Print</vt:lpstr>
      <vt:lpstr>Calibri</vt:lpstr>
      <vt:lpstr>PMingLiU</vt:lpstr>
      <vt:lpstr>Impact</vt:lpstr>
      <vt:lpstr>张海山锐谐体2.0-授权联系：Samtype@QQ.com</vt:lpstr>
      <vt:lpstr>Arial Unicode MS</vt:lpstr>
      <vt:lpstr>等线</vt:lpstr>
      <vt:lpstr>Adobe 明體 Std L</vt:lpstr>
      <vt:lpstr>黑体</vt:lpstr>
      <vt:lpstr>1_Title Slide</vt:lpstr>
      <vt:lpstr>Chart page</vt:lpstr>
      <vt:lpstr>4_Chart page</vt:lpstr>
      <vt:lpstr>End page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AutoBVT</dc:creator>
  <cp:lastModifiedBy>Ha1丶</cp:lastModifiedBy>
  <cp:revision>26</cp:revision>
  <dcterms:created xsi:type="dcterms:W3CDTF">2018-12-05T07:23:00Z</dcterms:created>
  <dcterms:modified xsi:type="dcterms:W3CDTF">2020-10-26T12:00:43Z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(3)kwYc394avOT65IXYOQYyMG1y/9CfCZznqHogVhG5i86PksWICnDTFl1VWlC+4O6DzQYAB+jQ
u/FqB1GOiVzPP3XUvQBnMS+knd3XhCZ1ha3lMQKA0GM7Eg2pjD4Sy9Ic1Twa3wIuviCcyPyu
XscXtlooGzStEGFsS+52H89VvEHxOLfeiqLjGt3HoIVGXgYQwAzyo1cAwhC5KIPLjEIFxUL3
IItwCKL5scCJHQxh9W</vt:lpwstr>
  </property>
  <property fmtid="{D5CDD505-2E9C-101B-9397-08002B2CF9AE}" pid="3" name="_2015_ms_pID_7253431">
    <vt:lpwstr>7+XvhOPyBPTtyBt6jp9JPrbDf6npHs3OLIHec8RQcA8gn55TxaxoUf
mbyQVIdKAmYOkMZ07x2v07Hf9Am9OQNwXaDE+6SaJNWDNw9G4ESv5tIzRUyE3zeLk7pDuIcg
aRNXRJPbewZYNcaBTI+bIoXrfkDZ9HTWp8nqenu+v8LVIEgqqV7u96qnevm88+IoCyEFaJVy
cwXKAxfAvNyGC0oYv25TtOub77WfC2+OSv7P</vt:lpwstr>
  </property>
  <property fmtid="{D5CDD505-2E9C-101B-9397-08002B2CF9AE}" pid="4" name="_2015_ms_pID_7253432">
    <vt:lpwstr>1gj3ZTUhzP0nd4twO9+faks=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1602636199</vt:lpwstr>
  </property>
  <property fmtid="{D5CDD505-2E9C-101B-9397-08002B2CF9AE}" pid="9" name="KSOProductBuildVer">
    <vt:lpwstr>2052-11.1.0.10072</vt:lpwstr>
  </property>
</Properties>
</file>